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A_E8610329.xml" ContentType="application/vnd.ms-powerpoint.comments+xml"/>
  <Override PartName="/ppt/comments/modernComment_11E_7E444742.xml" ContentType="application/vnd.ms-powerpoint.comments+xml"/>
  <Override PartName="/ppt/comments/modernComment_10E_F85A881.xml" ContentType="application/vnd.ms-powerpoint.comments+xml"/>
  <Override PartName="/ppt/comments/modernComment_10F_2777CF59.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69" r:id="rId4"/>
    <p:sldId id="266" r:id="rId5"/>
    <p:sldId id="286" r:id="rId6"/>
    <p:sldId id="270" r:id="rId7"/>
    <p:sldId id="271" r:id="rId8"/>
    <p:sldId id="287" r:id="rId9"/>
    <p:sldId id="288" r:id="rId10"/>
    <p:sldId id="272" r:id="rId11"/>
    <p:sldId id="275" r:id="rId12"/>
    <p:sldId id="278" r:id="rId13"/>
    <p:sldId id="279" r:id="rId14"/>
    <p:sldId id="276" r:id="rId15"/>
    <p:sldId id="281" r:id="rId16"/>
    <p:sldId id="280" r:id="rId17"/>
    <p:sldId id="282" r:id="rId18"/>
    <p:sldId id="283" r:id="rId19"/>
    <p:sldId id="274" r:id="rId20"/>
    <p:sldId id="284" r:id="rId21"/>
    <p:sldId id="259" r:id="rId22"/>
    <p:sldId id="289"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F137406-3367-A3D2-593C-494E71F577CB}" name="Khushi Patel (Student)" initials="K(" userId="S::kkpate16@sundevils.asu.edu::2fef5b0c-60a8-4572-aa11-b1776aafd04a" providerId="AD"/>
  <p188:author id="{BC36B521-0ABB-42B1-59B0-E2CE9C28400F}" name="Namita Shah (Student)" initials="N(" userId="S::nshah50@sundevils.asu.edu::13d796e6-2275-4b0c-bd89-87d0ade3e33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59C6D"/>
    <a:srgbClr val="FF4747"/>
    <a:srgbClr val="6D9CED"/>
    <a:srgbClr val="35A2F0"/>
    <a:srgbClr val="D94141"/>
    <a:srgbClr val="5E53BD"/>
    <a:srgbClr val="4B3EBD"/>
    <a:srgbClr val="1B2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2E88BB-E0E2-CFC0-338D-7CBE66702FC5}" v="736" dt="2023-04-07T19:51:54.585"/>
    <p1510:client id="{45762DEA-460E-D05C-CDD9-13EA75F10AF3}" v="115" dt="2023-04-05T21:09:42.214"/>
    <p1510:client id="{52EBDD85-EF0F-70FB-29C2-092391292CAD}" v="702" dt="2023-04-08T02:20:09.805"/>
    <p1510:client id="{73F7AA61-5EEC-47FC-48D7-FFAABD630917}" v="147" dt="2023-04-08T04:31:30.009"/>
    <p1510:client id="{A4606C89-4618-0198-2B67-3C1C8F4A4008}" v="41" dt="2023-04-05T21:01:53.812"/>
    <p1510:client id="{AC0825BA-448F-9CAF-E6C6-9EA08151F4D1}" v="1424" dt="2023-04-07T21:25:06.774"/>
    <p1510:client id="{AEBBC62F-1A6D-451B-9809-76BE5B6DDE0F}" v="10" dt="2023-04-03T22:55:31.412"/>
    <p1510:client id="{C586B893-2536-8286-555E-500EBBD0106F}" v="1052" dt="2023-04-07T19:13:02.994"/>
    <p1510:client id="{CBEEC072-0B97-A877-87D9-3B12C56F20E8}" v="8" dt="2023-04-08T01:02:56.624"/>
    <p1510:client id="{CD5DC390-DD71-3529-1301-093D50DBEC2F}" v="419" dt="2023-04-04T22:20:21.839"/>
    <p1510:client id="{DE1695C9-B143-E9EA-D650-5B74480F009D}" v="15" dt="2023-04-05T21:11:16.325"/>
    <p1510:client id="{E29637C1-6DFC-C389-9215-51EE18F7E387}" v="35" dt="2023-04-08T02:57:42.596"/>
    <p1510:client id="{ED0EEE39-80E9-4697-B9E8-F8FAF64D77BE}" v="93" dt="2023-03-30T01:26:08.597"/>
    <p1510:client id="{EE9F6595-120E-29F5-BFE2-31C11B667F59}" v="527" dt="2023-04-07T08:17:27.373"/>
    <p1510:client id="{EFA120D0-58C8-340B-376C-600A9119AE66}" v="1844" dt="2023-04-07T00:53:01.815"/>
    <p1510:client id="{FA2DE534-CB4B-EEC7-C997-0F31C6F23BA6}" v="250" dt="2023-04-07T06:07:59.5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snapToGrid="0">
      <p:cViewPr varScale="1">
        <p:scale>
          <a:sx n="85" d="100"/>
          <a:sy n="85" d="100"/>
        </p:scale>
        <p:origin x="22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omments/modernComment_10A_E8610329.xml><?xml version="1.0" encoding="utf-8"?>
<p188:cmLst xmlns:a="http://schemas.openxmlformats.org/drawingml/2006/main" xmlns:r="http://schemas.openxmlformats.org/officeDocument/2006/relationships" xmlns:p188="http://schemas.microsoft.com/office/powerpoint/2018/8/main">
  <p188:cm id="{B30D4F84-87E2-4A5C-9E36-73CF612C7773}" authorId="{BC36B521-0ABB-42B1-59B0-E2CE9C28400F}" status="resolved" created="2023-04-07T17:31:09.554" complete="100000">
    <ac:txMkLst xmlns:ac="http://schemas.microsoft.com/office/drawing/2013/main/command">
      <pc:docMk xmlns:pc="http://schemas.microsoft.com/office/powerpoint/2013/main/command"/>
      <pc:sldMk xmlns:pc="http://schemas.microsoft.com/office/powerpoint/2013/main/command" cId="3898671913" sldId="266"/>
      <ac:spMk id="14" creationId="{11000336-CE48-3E45-87A0-617F948EE71C}"/>
      <ac:txMk cp="91">
        <ac:context len="416" hash="2903550558"/>
      </ac:txMk>
    </ac:txMkLst>
    <p188:pos x="895165" y="1945689"/>
    <p188:replyLst>
      <p188:reply id="{BF035111-20AB-413F-B92C-9BCFD46165E5}" authorId="{BC36B521-0ABB-42B1-59B0-E2CE9C28400F}" created="2023-04-07T17:37:03.036">
        <p188:txBody>
          <a:bodyPr/>
          <a:lstStyle/>
          <a:p>
            <a:r>
              <a:rPr lang="en-US"/>
              <a:t>​AI is intelligence demonstrated by machines​​
Designed to be adaptive and can iteratively improve itself </a:t>
            </a:r>
          </a:p>
        </p188:txBody>
      </p188:reply>
    </p188:replyLst>
    <p188:txBody>
      <a:bodyPr/>
      <a:lstStyle/>
      <a:p>
        <a:r>
          <a:rPr lang="en-US"/>
          <a:t>AI is intelligence demonstrated by machines​​
It mimics human intelligence to perform tasks ​​
One key defining factor that differentiates AI from other fields or technologies is that it is designed to be adaptive and can iteratively improve itself ​
think, reason, and learn similarly to the way humans do​
Maybe include an analogy to a baby learning something simple and learning from mistakes</a:t>
        </a:r>
      </a:p>
    </p188:txBody>
  </p188:cm>
</p188:cmLst>
</file>

<file path=ppt/comments/modernComment_10E_F85A881.xml><?xml version="1.0" encoding="utf-8"?>
<p188:cmLst xmlns:a="http://schemas.openxmlformats.org/drawingml/2006/main" xmlns:r="http://schemas.openxmlformats.org/officeDocument/2006/relationships" xmlns:p188="http://schemas.microsoft.com/office/powerpoint/2018/8/main">
  <p188:cm id="{80DE9005-8056-44EB-A1DB-ECD914F4FF47}" authorId="{BC36B521-0ABB-42B1-59B0-E2CE9C28400F}" created="2023-04-07T17:54:52.607">
    <ac:txMkLst xmlns:ac="http://schemas.microsoft.com/office/drawing/2013/main/command">
      <pc:docMk xmlns:pc="http://schemas.microsoft.com/office/powerpoint/2013/main/command"/>
      <pc:sldMk xmlns:pc="http://schemas.microsoft.com/office/powerpoint/2013/main/command" cId="260417665" sldId="270"/>
      <ac:spMk id="13" creationId="{E86E89AB-8D66-94A6-FE94-838DDBDB7883}"/>
      <ac:txMk cp="8">
        <ac:context len="44" hash="1036685892"/>
      </ac:txMk>
    </ac:txMkLst>
    <p188:pos x="1102310" y="2848252"/>
    <p188:txBody>
      <a:bodyPr/>
      <a:lstStyle/>
      <a:p>
        <a:r>
          <a:rPr lang="en-US"/>
          <a:t>From navigating self-driving cars to assisting in surgical procedures, AI has been a focal point of development and innovation. AI can improve decision-making processes, increase efficiency and accuracy, and reduce the risk of human error. AI algorithms can analyze large amounts of data and provide valuable insights.​</a:t>
        </a:r>
      </a:p>
    </p188:txBody>
  </p188:cm>
</p188:cmLst>
</file>

<file path=ppt/comments/modernComment_10F_2777CF59.xml><?xml version="1.0" encoding="utf-8"?>
<p188:cmLst xmlns:a="http://schemas.openxmlformats.org/drawingml/2006/main" xmlns:r="http://schemas.openxmlformats.org/officeDocument/2006/relationships" xmlns:p188="http://schemas.microsoft.com/office/powerpoint/2018/8/main">
  <p188:cm id="{EB0EB0FA-0456-42E5-B00A-6AAA7015E6E3}" authorId="{2F137406-3367-A3D2-593C-494E71F577CB}" created="2023-04-07T18:49:17.429">
    <ac:txMkLst xmlns:ac="http://schemas.microsoft.com/office/drawing/2013/main/command">
      <pc:docMk xmlns:pc="http://schemas.microsoft.com/office/powerpoint/2013/main/command"/>
      <pc:sldMk xmlns:pc="http://schemas.microsoft.com/office/powerpoint/2013/main/command" cId="662163289" sldId="271"/>
      <ac:spMk id="9" creationId="{D54EFA36-558E-23C2-B813-14F43F8DFD85}"/>
      <ac:txMk cp="0" len="190">
        <ac:context len="191" hash="2025568559"/>
      </ac:txMk>
    </ac:txMkLst>
    <p188:pos x="3959901" y="1286655"/>
    <p188:txBody>
      <a:bodyPr/>
      <a:lstStyle/>
      <a:p>
        <a:r>
          <a:rPr lang="en-US"/>
          <a:t>AI has very complex and intricate concepts and so we must think of a user-friendly way to introduce these topics​
Should be easy to use and versatile​
Introduce jedai then switcfh to next slide</a:t>
        </a:r>
      </a:p>
    </p188:txBody>
  </p188:cm>
</p188:cmLst>
</file>

<file path=ppt/comments/modernComment_11E_7E444742.xml><?xml version="1.0" encoding="utf-8"?>
<p188:cmLst xmlns:a="http://schemas.openxmlformats.org/drawingml/2006/main" xmlns:r="http://schemas.openxmlformats.org/officeDocument/2006/relationships" xmlns:p188="http://schemas.microsoft.com/office/powerpoint/2018/8/main">
  <p188:cm id="{3234FEE7-B037-4DA9-94F5-616F8E952D81}" authorId="{BC36B521-0ABB-42B1-59B0-E2CE9C28400F}" created="2023-04-07T17:31:09.554">
    <ac:txMkLst xmlns:ac="http://schemas.microsoft.com/office/drawing/2013/main/command">
      <pc:docMk xmlns:pc="http://schemas.microsoft.com/office/powerpoint/2013/main/command"/>
      <pc:sldMk xmlns:pc="http://schemas.microsoft.com/office/powerpoint/2013/main/command" cId="2118403906" sldId="286"/>
      <ac:spMk id="14" creationId="{11000336-CE48-3E45-87A0-617F948EE71C}"/>
      <ac:txMk cp="91">
        <ac:context len="364" hash="950857640"/>
      </ac:txMk>
    </ac:txMkLst>
    <p188:pos x="895165" y="1945689"/>
    <p188:replyLst>
      <p188:reply id="{BF035111-20AB-413F-B92C-9BCFD46165E5}" authorId="{BC36B521-0ABB-42B1-59B0-E2CE9C28400F}" created="2023-04-07T17:37:03.036">
        <p188:txBody>
          <a:bodyPr/>
          <a:lstStyle/>
          <a:p>
            <a:r>
              <a:rPr lang="en-US"/>
              <a:t>​AI is intelligence demonstrated by machines​​
Designed to be adaptive and can iteratively improve itself </a:t>
            </a:r>
          </a:p>
        </p188:txBody>
      </p188:reply>
    </p188:replyLst>
    <p188:txBody>
      <a:bodyPr/>
      <a:lstStyle/>
      <a:p>
        <a:r>
          <a:rPr lang="en-US"/>
          <a:t>AI is intelligence demonstrated by machines​​
It mimics human intelligence to perform tasks ​​
One key defining factor that differentiates AI from other fields or technologies is that it is designed to be adaptive and can iteratively improve itself ​
think, reason, and learn similarly to the way humans do​
Maybe include an analogy to a baby learning something simple and learning from mistakes</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p159:morph option="byObject"/>
      </p:transition>
    </mc:Choice>
    <mc:Fallback xmlns="">
      <p:transition>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6.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aair-lab.github.io/"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0A_E8610329.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8/10/relationships/comments" Target="../comments/modernComment_11E_7E44474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2.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6.svg"/><Relationship Id="rId2" Type="http://schemas.microsoft.com/office/2018/10/relationships/comments" Target="../comments/modernComment_10E_F85A881.xml"/><Relationship Id="rId1" Type="http://schemas.openxmlformats.org/officeDocument/2006/relationships/slideLayout" Target="../slideLayouts/slideLayout6.xml"/><Relationship Id="rId6" Type="http://schemas.openxmlformats.org/officeDocument/2006/relationships/image" Target="../media/image12.svg"/><Relationship Id="rId11" Type="http://schemas.openxmlformats.org/officeDocument/2006/relationships/image" Target="../media/image15.png"/><Relationship Id="rId5" Type="http://schemas.openxmlformats.org/officeDocument/2006/relationships/image" Target="../media/image11.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microsoft.com/office/2018/10/relationships/comments" Target="../comments/modernComment_10F_2777CF59.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08488" y="3029878"/>
            <a:ext cx="5888182" cy="2145146"/>
          </a:xfrm>
        </p:spPr>
        <p:txBody>
          <a:bodyPr>
            <a:normAutofit/>
          </a:bodyPr>
          <a:lstStyle/>
          <a:p>
            <a:r>
              <a:rPr lang="en-US" sz="2800">
                <a:ea typeface="+mj-lt"/>
                <a:cs typeface="+mj-lt"/>
              </a:rPr>
              <a:t>Khushi Patel, Namita Shah</a:t>
            </a:r>
            <a:endParaRPr lang="en-US" sz="2800">
              <a:ea typeface="+mj-lt"/>
              <a:cs typeface="Calibri Light"/>
            </a:endParaRPr>
          </a:p>
          <a:p>
            <a:r>
              <a:rPr lang="en-US" sz="2800">
                <a:ea typeface="+mj-lt"/>
                <a:cs typeface="+mj-lt"/>
              </a:rPr>
              <a:t>Mentored by Dr. Siddharth Srivastava</a:t>
            </a:r>
            <a:endParaRPr lang="en-US" sz="2800">
              <a:ea typeface="+mj-lt"/>
              <a:cs typeface="Calibri Light"/>
            </a:endParaRPr>
          </a:p>
          <a:p>
            <a:r>
              <a:rPr lang="en-US" sz="2800">
                <a:ea typeface="+mj-lt"/>
                <a:cs typeface="+mj-lt"/>
              </a:rPr>
              <a:t>2023 Arizona Space Grant Symposium</a:t>
            </a:r>
            <a:endParaRPr lang="en-US" sz="2800">
              <a:ea typeface="+mj-lt"/>
              <a:cs typeface="Calibri Light"/>
            </a:endParaRPr>
          </a:p>
          <a:p>
            <a:r>
              <a:rPr lang="en-US" sz="2800">
                <a:ea typeface="+mj-lt"/>
                <a:cs typeface="+mj-lt"/>
              </a:rPr>
              <a:t>April 22</a:t>
            </a:r>
            <a:r>
              <a:rPr lang="en-US" sz="2800" baseline="30000">
                <a:ea typeface="+mj-lt"/>
                <a:cs typeface="+mj-lt"/>
              </a:rPr>
              <a:t>nd</a:t>
            </a:r>
            <a:r>
              <a:rPr lang="en-US" sz="2800">
                <a:ea typeface="+mj-lt"/>
                <a:cs typeface="+mj-lt"/>
              </a:rPr>
              <a:t>, 2023</a:t>
            </a:r>
            <a:endParaRPr lang="en-US" sz="2800">
              <a:ea typeface="+mj-lt"/>
              <a:cs typeface="Calibri Light"/>
            </a:endParaRPr>
          </a:p>
          <a:p>
            <a:endParaRPr lang="en-US" sz="2800">
              <a:ea typeface="+mj-lt"/>
              <a:cs typeface="Calibri Light"/>
            </a:endParaRPr>
          </a:p>
        </p:txBody>
      </p:sp>
      <p:pic>
        <p:nvPicPr>
          <p:cNvPr id="4" name="Picture 4">
            <a:extLst>
              <a:ext uri="{FF2B5EF4-FFF2-40B4-BE49-F238E27FC236}">
                <a16:creationId xmlns:a16="http://schemas.microsoft.com/office/drawing/2014/main" id="{4919D309-5E22-5624-BCE7-4B598CE4EC75}"/>
              </a:ext>
            </a:extLst>
          </p:cNvPr>
          <p:cNvPicPr>
            <a:picLocks noChangeAspect="1"/>
          </p:cNvPicPr>
          <p:nvPr/>
        </p:nvPicPr>
        <p:blipFill>
          <a:blip r:embed="rId2"/>
          <a:stretch>
            <a:fillRect/>
          </a:stretch>
        </p:blipFill>
        <p:spPr>
          <a:xfrm>
            <a:off x="-2404" y="5237847"/>
            <a:ext cx="1873828" cy="1618673"/>
          </a:xfrm>
          <a:prstGeom prst="rect">
            <a:avLst/>
          </a:prstGeom>
        </p:spPr>
      </p:pic>
      <p:pic>
        <p:nvPicPr>
          <p:cNvPr id="5" name="Picture 5" descr="A picture containing text, device&#10;&#10;Description automatically generated">
            <a:extLst>
              <a:ext uri="{FF2B5EF4-FFF2-40B4-BE49-F238E27FC236}">
                <a16:creationId xmlns:a16="http://schemas.microsoft.com/office/drawing/2014/main" id="{7FEF4871-426A-9896-50BA-F707303536E3}"/>
              </a:ext>
            </a:extLst>
          </p:cNvPr>
          <p:cNvPicPr>
            <a:picLocks noChangeAspect="1"/>
          </p:cNvPicPr>
          <p:nvPr/>
        </p:nvPicPr>
        <p:blipFill>
          <a:blip r:embed="rId3"/>
          <a:stretch>
            <a:fillRect/>
          </a:stretch>
        </p:blipFill>
        <p:spPr>
          <a:xfrm>
            <a:off x="10667223" y="4383444"/>
            <a:ext cx="1447800" cy="2476500"/>
          </a:xfrm>
          <a:prstGeom prst="rect">
            <a:avLst/>
          </a:prstGeom>
        </p:spPr>
      </p:pic>
      <p:sp>
        <p:nvSpPr>
          <p:cNvPr id="6" name="TextBox 5">
            <a:extLst>
              <a:ext uri="{FF2B5EF4-FFF2-40B4-BE49-F238E27FC236}">
                <a16:creationId xmlns:a16="http://schemas.microsoft.com/office/drawing/2014/main" id="{09D075D7-C6D4-8D35-CC0B-9B0C22864123}"/>
              </a:ext>
            </a:extLst>
          </p:cNvPr>
          <p:cNvSpPr txBox="1"/>
          <p:nvPr/>
        </p:nvSpPr>
        <p:spPr>
          <a:xfrm>
            <a:off x="372334" y="619568"/>
            <a:ext cx="1144733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800" b="1">
                <a:latin typeface="Calibri"/>
                <a:ea typeface="+mn-lt"/>
                <a:cs typeface="+mn-lt"/>
              </a:rPr>
              <a:t>AI-Enhanced Education: </a:t>
            </a:r>
          </a:p>
          <a:p>
            <a:pPr algn="ctr"/>
            <a:r>
              <a:rPr lang="en-US" sz="4800" b="1">
                <a:latin typeface="Calibri"/>
                <a:ea typeface="+mn-lt"/>
                <a:cs typeface="+mn-lt"/>
              </a:rPr>
              <a:t>Generalized Planning and </a:t>
            </a:r>
            <a:r>
              <a:rPr lang="en-US" sz="4800" b="1">
                <a:solidFill>
                  <a:srgbClr val="000000"/>
                </a:solidFill>
                <a:latin typeface="Calibri"/>
                <a:ea typeface="+mn-lt"/>
                <a:cs typeface="+mn-lt"/>
              </a:rPr>
              <a:t>Reinforcement</a:t>
            </a:r>
            <a:r>
              <a:rPr lang="en-US" sz="4800" b="1">
                <a:latin typeface="Calibri"/>
                <a:ea typeface="+mn-lt"/>
                <a:cs typeface="+mn-lt"/>
              </a:rPr>
              <a:t> Learning</a:t>
            </a:r>
            <a:r>
              <a:rPr lang="en-US" sz="4800" b="1">
                <a:ea typeface="+mn-lt"/>
                <a:cs typeface="+mn-lt"/>
              </a:rPr>
              <a:t> in Space Exploration </a:t>
            </a:r>
            <a:endParaRPr lang="en-US" sz="4800" b="1">
              <a:cs typeface="Calibri" panose="020F0502020204030204"/>
            </a:endParaRPr>
          </a:p>
        </p:txBody>
      </p:sp>
      <p:pic>
        <p:nvPicPr>
          <p:cNvPr id="7" name="Picture 7" descr="A picture containing text&#10;&#10;Description automatically generated">
            <a:extLst>
              <a:ext uri="{FF2B5EF4-FFF2-40B4-BE49-F238E27FC236}">
                <a16:creationId xmlns:a16="http://schemas.microsoft.com/office/drawing/2014/main" id="{3FF10D59-5E14-B4D0-4791-68C53862182B}"/>
              </a:ext>
            </a:extLst>
          </p:cNvPr>
          <p:cNvPicPr>
            <a:picLocks noChangeAspect="1"/>
          </p:cNvPicPr>
          <p:nvPr/>
        </p:nvPicPr>
        <p:blipFill>
          <a:blip r:embed="rId4"/>
          <a:stretch>
            <a:fillRect/>
          </a:stretch>
        </p:blipFill>
        <p:spPr>
          <a:xfrm>
            <a:off x="3879850" y="5370747"/>
            <a:ext cx="3943350" cy="1298107"/>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descr="Graphical user interface, text, application&#10;&#10;Description automatically generated">
            <a:extLst>
              <a:ext uri="{FF2B5EF4-FFF2-40B4-BE49-F238E27FC236}">
                <a16:creationId xmlns:a16="http://schemas.microsoft.com/office/drawing/2014/main" id="{6BF0C7C1-259F-B50A-359B-C7EA04FC05E2}"/>
              </a:ext>
            </a:extLst>
          </p:cNvPr>
          <p:cNvPicPr>
            <a:picLocks noChangeAspect="1"/>
          </p:cNvPicPr>
          <p:nvPr/>
        </p:nvPicPr>
        <p:blipFill>
          <a:blip r:embed="rId2"/>
          <a:stretch>
            <a:fillRect/>
          </a:stretch>
        </p:blipFill>
        <p:spPr>
          <a:xfrm>
            <a:off x="398585" y="2522367"/>
            <a:ext cx="5937535" cy="3662478"/>
          </a:xfrm>
          <a:prstGeom prst="rect">
            <a:avLst/>
          </a:prstGeom>
        </p:spPr>
      </p:pic>
      <p:sp>
        <p:nvSpPr>
          <p:cNvPr id="6" name="Rectangle 5">
            <a:extLst>
              <a:ext uri="{FF2B5EF4-FFF2-40B4-BE49-F238E27FC236}">
                <a16:creationId xmlns:a16="http://schemas.microsoft.com/office/drawing/2014/main" id="{C2D73E4B-094B-3E9C-7F4C-5C07E1EBACF6}"/>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8B4D978-5483-AA8E-33B3-EBDEB27FA123}"/>
              </a:ext>
            </a:extLst>
          </p:cNvPr>
          <p:cNvSpPr txBox="1"/>
          <p:nvPr/>
        </p:nvSpPr>
        <p:spPr>
          <a:xfrm>
            <a:off x="330386" y="1003564"/>
            <a:ext cx="10958337"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Light"/>
                <a:ea typeface="+mn-lt"/>
                <a:cs typeface="+mn-lt"/>
              </a:rPr>
              <a:t>Helps users learn the fundamentals of AI through </a:t>
            </a:r>
            <a:r>
              <a:rPr lang="en-US" sz="2400" b="1">
                <a:latin typeface="Calibri Light"/>
                <a:ea typeface="+mn-lt"/>
                <a:cs typeface="+mn-lt"/>
              </a:rPr>
              <a:t>easy-to-understand instructions</a:t>
            </a:r>
            <a:r>
              <a:rPr lang="en-US" sz="2400">
                <a:latin typeface="Calibri Light"/>
                <a:ea typeface="+mn-lt"/>
                <a:cs typeface="+mn-lt"/>
              </a:rPr>
              <a:t> and actions to be performed.</a:t>
            </a:r>
            <a:endParaRPr lang="en-US" sz="2400">
              <a:solidFill>
                <a:srgbClr val="000000"/>
              </a:solidFill>
              <a:latin typeface="Calibri Light"/>
              <a:cs typeface="Calibri"/>
            </a:endParaRPr>
          </a:p>
          <a:p>
            <a:endParaRPr lang="en-US" sz="3600">
              <a:solidFill>
                <a:srgbClr val="000000"/>
              </a:solidFill>
              <a:ea typeface="+mn-lt"/>
              <a:cs typeface="Arial"/>
            </a:endParaRPr>
          </a:p>
        </p:txBody>
      </p:sp>
      <p:pic>
        <p:nvPicPr>
          <p:cNvPr id="4" name="Picture 6" descr="Graphical user interface, text, application&#10;&#10;Description automatically generated">
            <a:extLst>
              <a:ext uri="{FF2B5EF4-FFF2-40B4-BE49-F238E27FC236}">
                <a16:creationId xmlns:a16="http://schemas.microsoft.com/office/drawing/2014/main" id="{DB43DA9E-2F01-58CB-9E2C-2BF11B7D6F2F}"/>
              </a:ext>
            </a:extLst>
          </p:cNvPr>
          <p:cNvPicPr>
            <a:picLocks noChangeAspect="1"/>
          </p:cNvPicPr>
          <p:nvPr/>
        </p:nvPicPr>
        <p:blipFill>
          <a:blip r:embed="rId3"/>
          <a:stretch>
            <a:fillRect/>
          </a:stretch>
        </p:blipFill>
        <p:spPr>
          <a:xfrm>
            <a:off x="7486196" y="1994670"/>
            <a:ext cx="2215662" cy="2110703"/>
          </a:xfrm>
          <a:prstGeom prst="rect">
            <a:avLst/>
          </a:prstGeom>
        </p:spPr>
      </p:pic>
      <p:pic>
        <p:nvPicPr>
          <p:cNvPr id="7" name="Picture 9" descr="Graphical user interface, text, application, chat or text message&#10;&#10;Description automatically generated">
            <a:extLst>
              <a:ext uri="{FF2B5EF4-FFF2-40B4-BE49-F238E27FC236}">
                <a16:creationId xmlns:a16="http://schemas.microsoft.com/office/drawing/2014/main" id="{B9DBA11C-F440-0D50-986C-027D5F173C1A}"/>
              </a:ext>
            </a:extLst>
          </p:cNvPr>
          <p:cNvPicPr>
            <a:picLocks noChangeAspect="1"/>
          </p:cNvPicPr>
          <p:nvPr/>
        </p:nvPicPr>
        <p:blipFill rotWithShape="1">
          <a:blip r:embed="rId4"/>
          <a:srcRect t="44898" b="-408"/>
          <a:stretch/>
        </p:blipFill>
        <p:spPr>
          <a:xfrm>
            <a:off x="7225458" y="4814046"/>
            <a:ext cx="2885089" cy="839431"/>
          </a:xfrm>
          <a:prstGeom prst="rect">
            <a:avLst/>
          </a:prstGeom>
        </p:spPr>
      </p:pic>
      <p:cxnSp>
        <p:nvCxnSpPr>
          <p:cNvPr id="10" name="Straight Arrow Connector 9">
            <a:extLst>
              <a:ext uri="{FF2B5EF4-FFF2-40B4-BE49-F238E27FC236}">
                <a16:creationId xmlns:a16="http://schemas.microsoft.com/office/drawing/2014/main" id="{06D7A6A3-BF75-2922-68DA-1CFB2E014AD2}"/>
              </a:ext>
            </a:extLst>
          </p:cNvPr>
          <p:cNvCxnSpPr/>
          <p:nvPr/>
        </p:nvCxnSpPr>
        <p:spPr>
          <a:xfrm flipV="1">
            <a:off x="3974325" y="3761491"/>
            <a:ext cx="3349161" cy="915409"/>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7D46677-C4D2-4BC0-48FB-5565BA31692B}"/>
              </a:ext>
            </a:extLst>
          </p:cNvPr>
          <p:cNvSpPr txBox="1"/>
          <p:nvPr/>
        </p:nvSpPr>
        <p:spPr>
          <a:xfrm>
            <a:off x="330385" y="1854295"/>
            <a:ext cx="1095833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chemeClr val="accent1"/>
                </a:solidFill>
                <a:cs typeface="Calibri"/>
              </a:rPr>
              <a:t>How does JEDAI work:</a:t>
            </a:r>
            <a:endParaRPr lang="en-US">
              <a:solidFill>
                <a:schemeClr val="accent1"/>
              </a:solidFill>
            </a:endParaRPr>
          </a:p>
          <a:p>
            <a:endParaRPr lang="en-US" sz="3600">
              <a:solidFill>
                <a:srgbClr val="000000"/>
              </a:solidFill>
              <a:ea typeface="+mn-lt"/>
              <a:cs typeface="Arial"/>
            </a:endParaRPr>
          </a:p>
        </p:txBody>
      </p:sp>
      <p:cxnSp>
        <p:nvCxnSpPr>
          <p:cNvPr id="14" name="Straight Arrow Connector 13">
            <a:extLst>
              <a:ext uri="{FF2B5EF4-FFF2-40B4-BE49-F238E27FC236}">
                <a16:creationId xmlns:a16="http://schemas.microsoft.com/office/drawing/2014/main" id="{E5D9987E-EC8D-3BD5-4644-845CF82C97EB}"/>
              </a:ext>
            </a:extLst>
          </p:cNvPr>
          <p:cNvCxnSpPr>
            <a:cxnSpLocks/>
          </p:cNvCxnSpPr>
          <p:nvPr/>
        </p:nvCxnSpPr>
        <p:spPr>
          <a:xfrm>
            <a:off x="3953731" y="5164013"/>
            <a:ext cx="3160367" cy="127742"/>
          </a:xfrm>
          <a:prstGeom prst="straightConnector1">
            <a:avLst/>
          </a:prstGeom>
          <a:ln w="127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77D6CE7-FDCC-79F0-BB90-AC997C12A6DF}"/>
              </a:ext>
            </a:extLst>
          </p:cNvPr>
          <p:cNvSpPr txBox="1"/>
          <p:nvPr/>
        </p:nvSpPr>
        <p:spPr>
          <a:xfrm>
            <a:off x="329248" y="245396"/>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Calibri"/>
                <a:cs typeface="Arial"/>
              </a:rPr>
              <a:t>What is JEDAI?</a:t>
            </a:r>
          </a:p>
        </p:txBody>
      </p:sp>
      <p:pic>
        <p:nvPicPr>
          <p:cNvPr id="20" name="Picture 5" descr="A picture containing text, device&#10;&#10;Description automatically generated">
            <a:extLst>
              <a:ext uri="{FF2B5EF4-FFF2-40B4-BE49-F238E27FC236}">
                <a16:creationId xmlns:a16="http://schemas.microsoft.com/office/drawing/2014/main" id="{D841C00B-4A60-6449-121C-A0B67F819FD1}"/>
              </a:ext>
            </a:extLst>
          </p:cNvPr>
          <p:cNvPicPr>
            <a:picLocks noChangeAspect="1"/>
          </p:cNvPicPr>
          <p:nvPr/>
        </p:nvPicPr>
        <p:blipFill>
          <a:blip r:embed="rId5"/>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4024867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D73E4B-094B-3E9C-7F4C-5C07E1EBACF6}"/>
              </a:ext>
            </a:extLst>
          </p:cNvPr>
          <p:cNvSpPr/>
          <p:nvPr/>
        </p:nvSpPr>
        <p:spPr>
          <a:xfrm flipV="1">
            <a:off x="144613" y="6485342"/>
            <a:ext cx="11829026" cy="443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16C47-00B0-3284-B8E1-E509610C16D4}"/>
              </a:ext>
            </a:extLst>
          </p:cNvPr>
          <p:cNvSpPr txBox="1"/>
          <p:nvPr/>
        </p:nvSpPr>
        <p:spPr>
          <a:xfrm>
            <a:off x="970021" y="135714"/>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latin typeface="Calibri Light"/>
              <a:cs typeface="Arial"/>
            </a:endParaRPr>
          </a:p>
        </p:txBody>
      </p:sp>
      <p:pic>
        <p:nvPicPr>
          <p:cNvPr id="5" name="Picture 6" descr="Diagram&#10;&#10;Description automatically generated">
            <a:extLst>
              <a:ext uri="{FF2B5EF4-FFF2-40B4-BE49-F238E27FC236}">
                <a16:creationId xmlns:a16="http://schemas.microsoft.com/office/drawing/2014/main" id="{0A0562AD-98E7-2D47-D69A-245F1268C77B}"/>
              </a:ext>
            </a:extLst>
          </p:cNvPr>
          <p:cNvPicPr>
            <a:picLocks noChangeAspect="1"/>
          </p:cNvPicPr>
          <p:nvPr/>
        </p:nvPicPr>
        <p:blipFill>
          <a:blip r:embed="rId2"/>
          <a:stretch>
            <a:fillRect/>
          </a:stretch>
        </p:blipFill>
        <p:spPr>
          <a:xfrm>
            <a:off x="1678253" y="133439"/>
            <a:ext cx="8162266" cy="5793395"/>
          </a:xfrm>
          <a:prstGeom prst="rect">
            <a:avLst/>
          </a:prstGeom>
        </p:spPr>
      </p:pic>
      <p:sp>
        <p:nvSpPr>
          <p:cNvPr id="2" name="TextBox 1">
            <a:extLst>
              <a:ext uri="{FF2B5EF4-FFF2-40B4-BE49-F238E27FC236}">
                <a16:creationId xmlns:a16="http://schemas.microsoft.com/office/drawing/2014/main" id="{78F9B0D9-A43D-DB46-D76A-CF43231694A2}"/>
              </a:ext>
            </a:extLst>
          </p:cNvPr>
          <p:cNvSpPr txBox="1"/>
          <p:nvPr/>
        </p:nvSpPr>
        <p:spPr>
          <a:xfrm>
            <a:off x="4854728" y="5973028"/>
            <a:ext cx="181408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Light"/>
                <a:cs typeface="Calibri"/>
              </a:rPr>
              <a:t>Training Area</a:t>
            </a:r>
            <a:endParaRPr lang="en-US" sz="2400">
              <a:latin typeface="Calibri Light"/>
              <a:cs typeface="Calibri Light"/>
            </a:endParaRPr>
          </a:p>
        </p:txBody>
      </p:sp>
    </p:spTree>
    <p:extLst>
      <p:ext uri="{BB962C8B-B14F-4D97-AF65-F5344CB8AC3E}">
        <p14:creationId xmlns:p14="http://schemas.microsoft.com/office/powerpoint/2010/main" val="3682748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D73E4B-094B-3E9C-7F4C-5C07E1EBACF6}"/>
              </a:ext>
            </a:extLst>
          </p:cNvPr>
          <p:cNvSpPr/>
          <p:nvPr/>
        </p:nvSpPr>
        <p:spPr>
          <a:xfrm flipV="1">
            <a:off x="144613" y="6485342"/>
            <a:ext cx="11829026" cy="443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16C47-00B0-3284-B8E1-E509610C16D4}"/>
              </a:ext>
            </a:extLst>
          </p:cNvPr>
          <p:cNvSpPr txBox="1"/>
          <p:nvPr/>
        </p:nvSpPr>
        <p:spPr>
          <a:xfrm>
            <a:off x="970021" y="135714"/>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latin typeface="Calibri Light"/>
              <a:cs typeface="Arial"/>
            </a:endParaRPr>
          </a:p>
        </p:txBody>
      </p:sp>
      <p:pic>
        <p:nvPicPr>
          <p:cNvPr id="5" name="Picture 6" descr="Diagram&#10;&#10;Description automatically generated">
            <a:extLst>
              <a:ext uri="{FF2B5EF4-FFF2-40B4-BE49-F238E27FC236}">
                <a16:creationId xmlns:a16="http://schemas.microsoft.com/office/drawing/2014/main" id="{0A0562AD-98E7-2D47-D69A-245F1268C77B}"/>
              </a:ext>
            </a:extLst>
          </p:cNvPr>
          <p:cNvPicPr>
            <a:picLocks noChangeAspect="1"/>
          </p:cNvPicPr>
          <p:nvPr/>
        </p:nvPicPr>
        <p:blipFill>
          <a:blip r:embed="rId2"/>
          <a:stretch>
            <a:fillRect/>
          </a:stretch>
        </p:blipFill>
        <p:spPr>
          <a:xfrm>
            <a:off x="442947" y="133439"/>
            <a:ext cx="8608955" cy="6108705"/>
          </a:xfrm>
          <a:prstGeom prst="rect">
            <a:avLst/>
          </a:prstGeom>
        </p:spPr>
      </p:pic>
      <p:sp>
        <p:nvSpPr>
          <p:cNvPr id="3" name="Rectangle 2">
            <a:extLst>
              <a:ext uri="{FF2B5EF4-FFF2-40B4-BE49-F238E27FC236}">
                <a16:creationId xmlns:a16="http://schemas.microsoft.com/office/drawing/2014/main" id="{B002263C-205F-2DEA-7204-D671BA766CE2}"/>
              </a:ext>
            </a:extLst>
          </p:cNvPr>
          <p:cNvSpPr/>
          <p:nvPr/>
        </p:nvSpPr>
        <p:spPr>
          <a:xfrm>
            <a:off x="4280357" y="137051"/>
            <a:ext cx="4341755" cy="346463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cxnSp>
        <p:nvCxnSpPr>
          <p:cNvPr id="7" name="Straight Arrow Connector 6">
            <a:extLst>
              <a:ext uri="{FF2B5EF4-FFF2-40B4-BE49-F238E27FC236}">
                <a16:creationId xmlns:a16="http://schemas.microsoft.com/office/drawing/2014/main" id="{8F6774DB-7FC4-1DB4-7A46-4CD33AEA3B6E}"/>
              </a:ext>
            </a:extLst>
          </p:cNvPr>
          <p:cNvCxnSpPr/>
          <p:nvPr/>
        </p:nvCxnSpPr>
        <p:spPr>
          <a:xfrm flipV="1">
            <a:off x="8627383" y="1660290"/>
            <a:ext cx="572238" cy="2913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4E06FD4-8465-F399-4F2C-838B2CF3EDFE}"/>
              </a:ext>
            </a:extLst>
          </p:cNvPr>
          <p:cNvSpPr txBox="1"/>
          <p:nvPr/>
        </p:nvSpPr>
        <p:spPr>
          <a:xfrm>
            <a:off x="9255832" y="997726"/>
            <a:ext cx="30315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Calibri Light"/>
                <a:cs typeface="Calibri"/>
              </a:rPr>
              <a:t>3D simulation of robot and environment</a:t>
            </a:r>
            <a:endParaRPr lang="en-US" dirty="0">
              <a:latin typeface="Calibri Light"/>
              <a:cs typeface="Calibri Light"/>
            </a:endParaRPr>
          </a:p>
        </p:txBody>
      </p:sp>
      <p:sp>
        <p:nvSpPr>
          <p:cNvPr id="10" name="TextBox 9">
            <a:extLst>
              <a:ext uri="{FF2B5EF4-FFF2-40B4-BE49-F238E27FC236}">
                <a16:creationId xmlns:a16="http://schemas.microsoft.com/office/drawing/2014/main" id="{1FEB7A78-338B-C5FA-DD83-2D3BA1A5AD11}"/>
              </a:ext>
            </a:extLst>
          </p:cNvPr>
          <p:cNvSpPr txBox="1"/>
          <p:nvPr/>
        </p:nvSpPr>
        <p:spPr>
          <a:xfrm>
            <a:off x="9255832" y="2258588"/>
            <a:ext cx="275745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Calibri Light"/>
                <a:cs typeface="Calibri"/>
              </a:rPr>
              <a:t>Shows actions in real time</a:t>
            </a:r>
            <a:endParaRPr lang="en-US" dirty="0">
              <a:cs typeface="Calibri" panose="020F0502020204030204"/>
            </a:endParaRPr>
          </a:p>
        </p:txBody>
      </p:sp>
      <p:sp>
        <p:nvSpPr>
          <p:cNvPr id="11" name="TextBox 10">
            <a:extLst>
              <a:ext uri="{FF2B5EF4-FFF2-40B4-BE49-F238E27FC236}">
                <a16:creationId xmlns:a16="http://schemas.microsoft.com/office/drawing/2014/main" id="{CB8AE6DC-F80D-48C9-782C-DED3221E2FA2}"/>
              </a:ext>
            </a:extLst>
          </p:cNvPr>
          <p:cNvSpPr txBox="1"/>
          <p:nvPr/>
        </p:nvSpPr>
        <p:spPr>
          <a:xfrm>
            <a:off x="9310652" y="3267278"/>
            <a:ext cx="294932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Calibri Light"/>
                <a:cs typeface="Calibri"/>
              </a:rPr>
              <a:t>Users can navigate through environment</a:t>
            </a:r>
            <a:endParaRPr lang="en-US" dirty="0">
              <a:cs typeface="Calibri" panose="020F0502020204030204"/>
            </a:endParaRPr>
          </a:p>
        </p:txBody>
      </p:sp>
    </p:spTree>
    <p:extLst>
      <p:ext uri="{BB962C8B-B14F-4D97-AF65-F5344CB8AC3E}">
        <p14:creationId xmlns:p14="http://schemas.microsoft.com/office/powerpoint/2010/main" val="395120063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D73E4B-094B-3E9C-7F4C-5C07E1EBACF6}"/>
              </a:ext>
            </a:extLst>
          </p:cNvPr>
          <p:cNvSpPr/>
          <p:nvPr/>
        </p:nvSpPr>
        <p:spPr>
          <a:xfrm flipV="1">
            <a:off x="144613" y="6485342"/>
            <a:ext cx="11829026" cy="443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16C47-00B0-3284-B8E1-E509610C16D4}"/>
              </a:ext>
            </a:extLst>
          </p:cNvPr>
          <p:cNvSpPr txBox="1"/>
          <p:nvPr/>
        </p:nvSpPr>
        <p:spPr>
          <a:xfrm>
            <a:off x="970021" y="135714"/>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latin typeface="Calibri Light"/>
              <a:cs typeface="Arial"/>
            </a:endParaRPr>
          </a:p>
        </p:txBody>
      </p:sp>
      <p:pic>
        <p:nvPicPr>
          <p:cNvPr id="5" name="Picture 6" descr="Diagram&#10;&#10;Description automatically generated">
            <a:extLst>
              <a:ext uri="{FF2B5EF4-FFF2-40B4-BE49-F238E27FC236}">
                <a16:creationId xmlns:a16="http://schemas.microsoft.com/office/drawing/2014/main" id="{0A0562AD-98E7-2D47-D69A-245F1268C77B}"/>
              </a:ext>
            </a:extLst>
          </p:cNvPr>
          <p:cNvPicPr>
            <a:picLocks noChangeAspect="1"/>
          </p:cNvPicPr>
          <p:nvPr/>
        </p:nvPicPr>
        <p:blipFill>
          <a:blip r:embed="rId2"/>
          <a:stretch>
            <a:fillRect/>
          </a:stretch>
        </p:blipFill>
        <p:spPr>
          <a:xfrm>
            <a:off x="1183020" y="-2684316"/>
            <a:ext cx="8608955" cy="6108705"/>
          </a:xfrm>
          <a:prstGeom prst="rect">
            <a:avLst/>
          </a:prstGeom>
        </p:spPr>
      </p:pic>
      <p:sp>
        <p:nvSpPr>
          <p:cNvPr id="9" name="Rectangle 8">
            <a:extLst>
              <a:ext uri="{FF2B5EF4-FFF2-40B4-BE49-F238E27FC236}">
                <a16:creationId xmlns:a16="http://schemas.microsoft.com/office/drawing/2014/main" id="{DA819194-4456-5B92-D894-CEBDC4709DC0}"/>
              </a:ext>
            </a:extLst>
          </p:cNvPr>
          <p:cNvSpPr/>
          <p:nvPr/>
        </p:nvSpPr>
        <p:spPr>
          <a:xfrm>
            <a:off x="995533" y="-761999"/>
            <a:ext cx="8935683" cy="24285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94095E6-4ACE-9863-9A9C-00BD2B44692E}"/>
              </a:ext>
            </a:extLst>
          </p:cNvPr>
          <p:cNvSpPr/>
          <p:nvPr/>
        </p:nvSpPr>
        <p:spPr>
          <a:xfrm>
            <a:off x="1259767" y="1820028"/>
            <a:ext cx="7822834" cy="16391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cxnSp>
        <p:nvCxnSpPr>
          <p:cNvPr id="13" name="Straight Arrow Connector 12">
            <a:extLst>
              <a:ext uri="{FF2B5EF4-FFF2-40B4-BE49-F238E27FC236}">
                <a16:creationId xmlns:a16="http://schemas.microsoft.com/office/drawing/2014/main" id="{670FD6DC-AAB7-8470-4C81-0D2E68D36E01}"/>
              </a:ext>
            </a:extLst>
          </p:cNvPr>
          <p:cNvCxnSpPr/>
          <p:nvPr/>
        </p:nvCxnSpPr>
        <p:spPr>
          <a:xfrm>
            <a:off x="4883168" y="3438192"/>
            <a:ext cx="177534" cy="57936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37E6696-590D-CB5F-3F17-CED6E372F8A6}"/>
              </a:ext>
            </a:extLst>
          </p:cNvPr>
          <p:cNvSpPr txBox="1"/>
          <p:nvPr/>
        </p:nvSpPr>
        <p:spPr>
          <a:xfrm>
            <a:off x="1975718" y="4149883"/>
            <a:ext cx="824494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Light"/>
                <a:cs typeface="Calibri"/>
              </a:rPr>
              <a:t>Displays </a:t>
            </a:r>
            <a:r>
              <a:rPr lang="en-US" sz="2400">
                <a:solidFill>
                  <a:schemeClr val="accent1"/>
                </a:solidFill>
                <a:latin typeface="Calibri Light"/>
                <a:cs typeface="Calibri"/>
              </a:rPr>
              <a:t>goal state:</a:t>
            </a:r>
            <a:r>
              <a:rPr lang="en-US" sz="2400">
                <a:latin typeface="Calibri Light"/>
                <a:cs typeface="Calibri"/>
              </a:rPr>
              <a:t> the final, desired result of what actions the user should have the robot perform </a:t>
            </a:r>
            <a:endParaRPr lang="en-US"/>
          </a:p>
        </p:txBody>
      </p:sp>
    </p:spTree>
    <p:extLst>
      <p:ext uri="{BB962C8B-B14F-4D97-AF65-F5344CB8AC3E}">
        <p14:creationId xmlns:p14="http://schemas.microsoft.com/office/powerpoint/2010/main" val="9891975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516C47-00B0-3284-B8E1-E509610C16D4}"/>
              </a:ext>
            </a:extLst>
          </p:cNvPr>
          <p:cNvSpPr txBox="1"/>
          <p:nvPr/>
        </p:nvSpPr>
        <p:spPr>
          <a:xfrm>
            <a:off x="970021" y="135714"/>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latin typeface="Calibri Light"/>
              <a:cs typeface="Arial"/>
            </a:endParaRPr>
          </a:p>
        </p:txBody>
      </p:sp>
      <p:pic>
        <p:nvPicPr>
          <p:cNvPr id="5" name="Picture 6" descr="Diagram&#10;&#10;Description automatically generated">
            <a:extLst>
              <a:ext uri="{FF2B5EF4-FFF2-40B4-BE49-F238E27FC236}">
                <a16:creationId xmlns:a16="http://schemas.microsoft.com/office/drawing/2014/main" id="{0A0562AD-98E7-2D47-D69A-245F1268C77B}"/>
              </a:ext>
            </a:extLst>
          </p:cNvPr>
          <p:cNvPicPr>
            <a:picLocks noChangeAspect="1"/>
          </p:cNvPicPr>
          <p:nvPr/>
        </p:nvPicPr>
        <p:blipFill>
          <a:blip r:embed="rId2"/>
          <a:stretch>
            <a:fillRect/>
          </a:stretch>
        </p:blipFill>
        <p:spPr>
          <a:xfrm>
            <a:off x="4532529" y="736460"/>
            <a:ext cx="7446769" cy="5286404"/>
          </a:xfrm>
          <a:prstGeom prst="rect">
            <a:avLst/>
          </a:prstGeom>
        </p:spPr>
      </p:pic>
      <p:sp>
        <p:nvSpPr>
          <p:cNvPr id="4" name="Rectangle 3">
            <a:extLst>
              <a:ext uri="{FF2B5EF4-FFF2-40B4-BE49-F238E27FC236}">
                <a16:creationId xmlns:a16="http://schemas.microsoft.com/office/drawing/2014/main" id="{710B3C2D-5FEC-F943-07DC-0B36442B2C9E}"/>
              </a:ext>
            </a:extLst>
          </p:cNvPr>
          <p:cNvSpPr/>
          <p:nvPr/>
        </p:nvSpPr>
        <p:spPr>
          <a:xfrm>
            <a:off x="4444818" y="646877"/>
            <a:ext cx="3508490" cy="43801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cxnSp>
        <p:nvCxnSpPr>
          <p:cNvPr id="9" name="Straight Arrow Connector 8">
            <a:extLst>
              <a:ext uri="{FF2B5EF4-FFF2-40B4-BE49-F238E27FC236}">
                <a16:creationId xmlns:a16="http://schemas.microsoft.com/office/drawing/2014/main" id="{0B2A6C87-BAC3-FDCD-E833-F0D8A5267058}"/>
              </a:ext>
            </a:extLst>
          </p:cNvPr>
          <p:cNvCxnSpPr/>
          <p:nvPr/>
        </p:nvCxnSpPr>
        <p:spPr>
          <a:xfrm flipH="1" flipV="1">
            <a:off x="4194543" y="3014349"/>
            <a:ext cx="244581" cy="346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DA96D22-2407-7F6F-0E7D-1B603056C776}"/>
              </a:ext>
            </a:extLst>
          </p:cNvPr>
          <p:cNvSpPr/>
          <p:nvPr/>
        </p:nvSpPr>
        <p:spPr>
          <a:xfrm flipV="1">
            <a:off x="144613" y="6485342"/>
            <a:ext cx="11829026" cy="443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Graphical user interface, text, application&#10;&#10;Description automatically generated">
            <a:extLst>
              <a:ext uri="{FF2B5EF4-FFF2-40B4-BE49-F238E27FC236}">
                <a16:creationId xmlns:a16="http://schemas.microsoft.com/office/drawing/2014/main" id="{60FD652F-7C6C-23BE-0544-18C68670A823}"/>
              </a:ext>
            </a:extLst>
          </p:cNvPr>
          <p:cNvPicPr>
            <a:picLocks noChangeAspect="1"/>
          </p:cNvPicPr>
          <p:nvPr/>
        </p:nvPicPr>
        <p:blipFill rotWithShape="1">
          <a:blip r:embed="rId3"/>
          <a:srcRect l="-126" r="30624" b="78691"/>
          <a:stretch/>
        </p:blipFill>
        <p:spPr>
          <a:xfrm>
            <a:off x="81321" y="134856"/>
            <a:ext cx="2127724" cy="767224"/>
          </a:xfrm>
          <a:prstGeom prst="rect">
            <a:avLst/>
          </a:prstGeom>
        </p:spPr>
      </p:pic>
      <p:pic>
        <p:nvPicPr>
          <p:cNvPr id="14" name="Picture 14" descr="Graphical user interface, text, application, chat or text message&#10;&#10;Description automatically generated">
            <a:extLst>
              <a:ext uri="{FF2B5EF4-FFF2-40B4-BE49-F238E27FC236}">
                <a16:creationId xmlns:a16="http://schemas.microsoft.com/office/drawing/2014/main" id="{7AB719BC-B4FF-CABE-051F-F34B5FF35ABB}"/>
              </a:ext>
            </a:extLst>
          </p:cNvPr>
          <p:cNvPicPr>
            <a:picLocks noChangeAspect="1"/>
          </p:cNvPicPr>
          <p:nvPr/>
        </p:nvPicPr>
        <p:blipFill rotWithShape="1">
          <a:blip r:embed="rId4"/>
          <a:srcRect r="22156" b="-3846"/>
          <a:stretch/>
        </p:blipFill>
        <p:spPr>
          <a:xfrm>
            <a:off x="2252012" y="491871"/>
            <a:ext cx="2135428" cy="1033544"/>
          </a:xfrm>
          <a:prstGeom prst="rect">
            <a:avLst/>
          </a:prstGeom>
        </p:spPr>
      </p:pic>
      <p:pic>
        <p:nvPicPr>
          <p:cNvPr id="15" name="Picture 15" descr="Graphical user interface, text, application, chat or text message&#10;&#10;Description automatically generated">
            <a:extLst>
              <a:ext uri="{FF2B5EF4-FFF2-40B4-BE49-F238E27FC236}">
                <a16:creationId xmlns:a16="http://schemas.microsoft.com/office/drawing/2014/main" id="{FE5E9381-1398-26C8-6D54-C1E64618C495}"/>
              </a:ext>
            </a:extLst>
          </p:cNvPr>
          <p:cNvPicPr>
            <a:picLocks noChangeAspect="1"/>
          </p:cNvPicPr>
          <p:nvPr/>
        </p:nvPicPr>
        <p:blipFill rotWithShape="1">
          <a:blip r:embed="rId5"/>
          <a:srcRect l="425" r="25141" b="-599"/>
          <a:stretch/>
        </p:blipFill>
        <p:spPr>
          <a:xfrm>
            <a:off x="36598" y="1105052"/>
            <a:ext cx="2172467" cy="920117"/>
          </a:xfrm>
          <a:prstGeom prst="rect">
            <a:avLst/>
          </a:prstGeom>
        </p:spPr>
      </p:pic>
      <p:sp>
        <p:nvSpPr>
          <p:cNvPr id="18" name="TextBox 17">
            <a:extLst>
              <a:ext uri="{FF2B5EF4-FFF2-40B4-BE49-F238E27FC236}">
                <a16:creationId xmlns:a16="http://schemas.microsoft.com/office/drawing/2014/main" id="{06C0D9D8-9151-D468-5DD4-8DD531CCC6BF}"/>
              </a:ext>
            </a:extLst>
          </p:cNvPr>
          <p:cNvSpPr txBox="1"/>
          <p:nvPr/>
        </p:nvSpPr>
        <p:spPr>
          <a:xfrm>
            <a:off x="627141" y="2757451"/>
            <a:ext cx="338240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latin typeface="Calibri Light"/>
                <a:cs typeface="Calibri"/>
              </a:rPr>
              <a:t>Drag-and-drop area</a:t>
            </a:r>
            <a:endParaRPr lang="en-US">
              <a:cs typeface="Calibri" panose="020F0502020204030204"/>
            </a:endParaRPr>
          </a:p>
          <a:p>
            <a:pPr marL="342900" indent="-342900">
              <a:buFont typeface="Arial"/>
              <a:buChar char="•"/>
            </a:pPr>
            <a:r>
              <a:rPr lang="en-US" sz="2400" dirty="0">
                <a:latin typeface="Calibri Light"/>
                <a:cs typeface="Calibri"/>
              </a:rPr>
              <a:t>Users have access to block code to solve the problem</a:t>
            </a:r>
          </a:p>
        </p:txBody>
      </p:sp>
    </p:spTree>
    <p:extLst>
      <p:ext uri="{BB962C8B-B14F-4D97-AF65-F5344CB8AC3E}">
        <p14:creationId xmlns:p14="http://schemas.microsoft.com/office/powerpoint/2010/main" val="363922335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516C47-00B0-3284-B8E1-E509610C16D4}"/>
              </a:ext>
            </a:extLst>
          </p:cNvPr>
          <p:cNvSpPr txBox="1"/>
          <p:nvPr/>
        </p:nvSpPr>
        <p:spPr>
          <a:xfrm>
            <a:off x="970021" y="135714"/>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latin typeface="Calibri Light"/>
              <a:cs typeface="Arial"/>
            </a:endParaRPr>
          </a:p>
        </p:txBody>
      </p:sp>
      <p:pic>
        <p:nvPicPr>
          <p:cNvPr id="5" name="Picture 6" descr="Diagram&#10;&#10;Description automatically generated">
            <a:extLst>
              <a:ext uri="{FF2B5EF4-FFF2-40B4-BE49-F238E27FC236}">
                <a16:creationId xmlns:a16="http://schemas.microsoft.com/office/drawing/2014/main" id="{0A0562AD-98E7-2D47-D69A-245F1268C77B}"/>
              </a:ext>
            </a:extLst>
          </p:cNvPr>
          <p:cNvPicPr>
            <a:picLocks noChangeAspect="1"/>
          </p:cNvPicPr>
          <p:nvPr/>
        </p:nvPicPr>
        <p:blipFill>
          <a:blip r:embed="rId2"/>
          <a:stretch>
            <a:fillRect/>
          </a:stretch>
        </p:blipFill>
        <p:spPr>
          <a:xfrm>
            <a:off x="4532529" y="736460"/>
            <a:ext cx="7446769" cy="5286404"/>
          </a:xfrm>
          <a:prstGeom prst="rect">
            <a:avLst/>
          </a:prstGeom>
        </p:spPr>
      </p:pic>
      <p:sp>
        <p:nvSpPr>
          <p:cNvPr id="4" name="Rectangle 3">
            <a:extLst>
              <a:ext uri="{FF2B5EF4-FFF2-40B4-BE49-F238E27FC236}">
                <a16:creationId xmlns:a16="http://schemas.microsoft.com/office/drawing/2014/main" id="{710B3C2D-5FEC-F943-07DC-0B36442B2C9E}"/>
              </a:ext>
            </a:extLst>
          </p:cNvPr>
          <p:cNvSpPr/>
          <p:nvPr/>
        </p:nvSpPr>
        <p:spPr>
          <a:xfrm>
            <a:off x="4444818" y="646877"/>
            <a:ext cx="3508490" cy="438012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highlight>
                <a:srgbClr val="FFFF00"/>
              </a:highlight>
            </a:endParaRPr>
          </a:p>
        </p:txBody>
      </p:sp>
      <p:cxnSp>
        <p:nvCxnSpPr>
          <p:cNvPr id="9" name="Straight Arrow Connector 8">
            <a:extLst>
              <a:ext uri="{FF2B5EF4-FFF2-40B4-BE49-F238E27FC236}">
                <a16:creationId xmlns:a16="http://schemas.microsoft.com/office/drawing/2014/main" id="{0B2A6C87-BAC3-FDCD-E833-F0D8A5267058}"/>
              </a:ext>
            </a:extLst>
          </p:cNvPr>
          <p:cNvCxnSpPr/>
          <p:nvPr/>
        </p:nvCxnSpPr>
        <p:spPr>
          <a:xfrm flipH="1" flipV="1">
            <a:off x="4194543" y="3014349"/>
            <a:ext cx="244581" cy="3462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3DA96D22-2407-7F6F-0E7D-1B603056C776}"/>
              </a:ext>
            </a:extLst>
          </p:cNvPr>
          <p:cNvSpPr/>
          <p:nvPr/>
        </p:nvSpPr>
        <p:spPr>
          <a:xfrm flipV="1">
            <a:off x="144613" y="6485342"/>
            <a:ext cx="11829026" cy="443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2" descr="Graphical user interface, text, application&#10;&#10;Description automatically generated">
            <a:extLst>
              <a:ext uri="{FF2B5EF4-FFF2-40B4-BE49-F238E27FC236}">
                <a16:creationId xmlns:a16="http://schemas.microsoft.com/office/drawing/2014/main" id="{60FD652F-7C6C-23BE-0544-18C68670A823}"/>
              </a:ext>
            </a:extLst>
          </p:cNvPr>
          <p:cNvPicPr>
            <a:picLocks noChangeAspect="1"/>
          </p:cNvPicPr>
          <p:nvPr/>
        </p:nvPicPr>
        <p:blipFill rotWithShape="1">
          <a:blip r:embed="rId3"/>
          <a:srcRect l="-126" r="30624" b="78691"/>
          <a:stretch/>
        </p:blipFill>
        <p:spPr>
          <a:xfrm>
            <a:off x="81321" y="134856"/>
            <a:ext cx="2127724" cy="767224"/>
          </a:xfrm>
          <a:prstGeom prst="rect">
            <a:avLst/>
          </a:prstGeom>
        </p:spPr>
      </p:pic>
      <p:pic>
        <p:nvPicPr>
          <p:cNvPr id="14" name="Picture 14" descr="Graphical user interface, text, application, chat or text message&#10;&#10;Description automatically generated">
            <a:extLst>
              <a:ext uri="{FF2B5EF4-FFF2-40B4-BE49-F238E27FC236}">
                <a16:creationId xmlns:a16="http://schemas.microsoft.com/office/drawing/2014/main" id="{7AB719BC-B4FF-CABE-051F-F34B5FF35ABB}"/>
              </a:ext>
            </a:extLst>
          </p:cNvPr>
          <p:cNvPicPr>
            <a:picLocks noChangeAspect="1"/>
          </p:cNvPicPr>
          <p:nvPr/>
        </p:nvPicPr>
        <p:blipFill rotWithShape="1">
          <a:blip r:embed="rId4"/>
          <a:srcRect r="22156" b="-3846"/>
          <a:stretch/>
        </p:blipFill>
        <p:spPr>
          <a:xfrm>
            <a:off x="2252012" y="491871"/>
            <a:ext cx="2135428" cy="1033544"/>
          </a:xfrm>
          <a:prstGeom prst="rect">
            <a:avLst/>
          </a:prstGeom>
        </p:spPr>
      </p:pic>
      <p:pic>
        <p:nvPicPr>
          <p:cNvPr id="15" name="Picture 15" descr="Graphical user interface, text, application, chat or text message&#10;&#10;Description automatically generated">
            <a:extLst>
              <a:ext uri="{FF2B5EF4-FFF2-40B4-BE49-F238E27FC236}">
                <a16:creationId xmlns:a16="http://schemas.microsoft.com/office/drawing/2014/main" id="{FE5E9381-1398-26C8-6D54-C1E64618C495}"/>
              </a:ext>
            </a:extLst>
          </p:cNvPr>
          <p:cNvPicPr>
            <a:picLocks noChangeAspect="1"/>
          </p:cNvPicPr>
          <p:nvPr/>
        </p:nvPicPr>
        <p:blipFill rotWithShape="1">
          <a:blip r:embed="rId5"/>
          <a:srcRect l="425" r="25141" b="-599"/>
          <a:stretch/>
        </p:blipFill>
        <p:spPr>
          <a:xfrm>
            <a:off x="36598" y="1105052"/>
            <a:ext cx="2172467" cy="920117"/>
          </a:xfrm>
          <a:prstGeom prst="rect">
            <a:avLst/>
          </a:prstGeom>
        </p:spPr>
      </p:pic>
      <p:pic>
        <p:nvPicPr>
          <p:cNvPr id="2" name="Picture 2" descr="Graphical user interface, text, application, chat or text message&#10;&#10;Description automatically generated">
            <a:extLst>
              <a:ext uri="{FF2B5EF4-FFF2-40B4-BE49-F238E27FC236}">
                <a16:creationId xmlns:a16="http://schemas.microsoft.com/office/drawing/2014/main" id="{35835079-B524-9E95-F6B1-DE078DAE68F2}"/>
              </a:ext>
            </a:extLst>
          </p:cNvPr>
          <p:cNvPicPr>
            <a:picLocks noChangeAspect="1"/>
          </p:cNvPicPr>
          <p:nvPr/>
        </p:nvPicPr>
        <p:blipFill>
          <a:blip r:embed="rId6"/>
          <a:stretch>
            <a:fillRect/>
          </a:stretch>
        </p:blipFill>
        <p:spPr>
          <a:xfrm>
            <a:off x="344270" y="2165429"/>
            <a:ext cx="3263991" cy="3886682"/>
          </a:xfrm>
          <a:prstGeom prst="rect">
            <a:avLst/>
          </a:prstGeom>
        </p:spPr>
      </p:pic>
    </p:spTree>
    <p:extLst>
      <p:ext uri="{BB962C8B-B14F-4D97-AF65-F5344CB8AC3E}">
        <p14:creationId xmlns:p14="http://schemas.microsoft.com/office/powerpoint/2010/main" val="2725576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516C47-00B0-3284-B8E1-E509610C16D4}"/>
              </a:ext>
            </a:extLst>
          </p:cNvPr>
          <p:cNvSpPr txBox="1"/>
          <p:nvPr/>
        </p:nvSpPr>
        <p:spPr>
          <a:xfrm>
            <a:off x="970021" y="135714"/>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latin typeface="Calibri Light"/>
              <a:cs typeface="Arial"/>
            </a:endParaRPr>
          </a:p>
        </p:txBody>
      </p:sp>
      <p:sp>
        <p:nvSpPr>
          <p:cNvPr id="11" name="Rectangle 10">
            <a:extLst>
              <a:ext uri="{FF2B5EF4-FFF2-40B4-BE49-F238E27FC236}">
                <a16:creationId xmlns:a16="http://schemas.microsoft.com/office/drawing/2014/main" id="{3DA96D22-2407-7F6F-0E7D-1B603056C776}"/>
              </a:ext>
            </a:extLst>
          </p:cNvPr>
          <p:cNvSpPr/>
          <p:nvPr/>
        </p:nvSpPr>
        <p:spPr>
          <a:xfrm flipV="1">
            <a:off x="144613" y="6485342"/>
            <a:ext cx="11829026" cy="443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Graphical user interface&#10;&#10;Description automatically generated">
            <a:extLst>
              <a:ext uri="{FF2B5EF4-FFF2-40B4-BE49-F238E27FC236}">
                <a16:creationId xmlns:a16="http://schemas.microsoft.com/office/drawing/2014/main" id="{61AC3A6F-1FA8-CD7D-3CDF-79270B4881C2}"/>
              </a:ext>
            </a:extLst>
          </p:cNvPr>
          <p:cNvPicPr>
            <a:picLocks noChangeAspect="1"/>
          </p:cNvPicPr>
          <p:nvPr/>
        </p:nvPicPr>
        <p:blipFill rotWithShape="1">
          <a:blip r:embed="rId2"/>
          <a:srcRect l="3153" t="5877" r="2753" b="351"/>
          <a:stretch/>
        </p:blipFill>
        <p:spPr>
          <a:xfrm>
            <a:off x="1155849" y="429395"/>
            <a:ext cx="9880712" cy="5617436"/>
          </a:xfrm>
          <a:prstGeom prst="rect">
            <a:avLst/>
          </a:prstGeom>
        </p:spPr>
      </p:pic>
      <p:sp>
        <p:nvSpPr>
          <p:cNvPr id="6" name="TextBox 5">
            <a:extLst>
              <a:ext uri="{FF2B5EF4-FFF2-40B4-BE49-F238E27FC236}">
                <a16:creationId xmlns:a16="http://schemas.microsoft.com/office/drawing/2014/main" id="{3E85E32C-364F-97D4-4620-931C4DFB738C}"/>
              </a:ext>
            </a:extLst>
          </p:cNvPr>
          <p:cNvSpPr txBox="1"/>
          <p:nvPr/>
        </p:nvSpPr>
        <p:spPr>
          <a:xfrm>
            <a:off x="3808949" y="6046600"/>
            <a:ext cx="449422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latin typeface="Calibri Light"/>
                <a:cs typeface="Calibri"/>
              </a:rPr>
              <a:t>Scenario 1: User had </a:t>
            </a:r>
            <a:r>
              <a:rPr lang="en-US" sz="2400">
                <a:solidFill>
                  <a:srgbClr val="000000"/>
                </a:solidFill>
                <a:latin typeface="Calibri Light"/>
                <a:cs typeface="Calibri"/>
              </a:rPr>
              <a:t>a </a:t>
            </a:r>
            <a:r>
              <a:rPr lang="en-US" sz="2400">
                <a:solidFill>
                  <a:schemeClr val="accent6"/>
                </a:solidFill>
                <a:latin typeface="Calibri Light"/>
                <a:cs typeface="Calibri"/>
              </a:rPr>
              <a:t>correct </a:t>
            </a:r>
            <a:r>
              <a:rPr lang="en-US" sz="2400">
                <a:latin typeface="Calibri Light"/>
                <a:cs typeface="Calibri"/>
              </a:rPr>
              <a:t>plan</a:t>
            </a:r>
            <a:endParaRPr lang="en-US"/>
          </a:p>
        </p:txBody>
      </p:sp>
    </p:spTree>
    <p:extLst>
      <p:ext uri="{BB962C8B-B14F-4D97-AF65-F5344CB8AC3E}">
        <p14:creationId xmlns:p14="http://schemas.microsoft.com/office/powerpoint/2010/main" val="1993172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D516C47-00B0-3284-B8E1-E509610C16D4}"/>
              </a:ext>
            </a:extLst>
          </p:cNvPr>
          <p:cNvSpPr txBox="1"/>
          <p:nvPr/>
        </p:nvSpPr>
        <p:spPr>
          <a:xfrm>
            <a:off x="970021" y="135714"/>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latin typeface="Calibri Light"/>
              <a:cs typeface="Arial"/>
            </a:endParaRPr>
          </a:p>
        </p:txBody>
      </p:sp>
      <p:sp>
        <p:nvSpPr>
          <p:cNvPr id="11" name="Rectangle 10">
            <a:extLst>
              <a:ext uri="{FF2B5EF4-FFF2-40B4-BE49-F238E27FC236}">
                <a16:creationId xmlns:a16="http://schemas.microsoft.com/office/drawing/2014/main" id="{3DA96D22-2407-7F6F-0E7D-1B603056C776}"/>
              </a:ext>
            </a:extLst>
          </p:cNvPr>
          <p:cNvSpPr/>
          <p:nvPr/>
        </p:nvSpPr>
        <p:spPr>
          <a:xfrm flipV="1">
            <a:off x="144613" y="6485342"/>
            <a:ext cx="11829026" cy="44336"/>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application&#10;&#10;Description automatically generated">
            <a:extLst>
              <a:ext uri="{FF2B5EF4-FFF2-40B4-BE49-F238E27FC236}">
                <a16:creationId xmlns:a16="http://schemas.microsoft.com/office/drawing/2014/main" id="{44CABBD2-A257-9CE7-86A2-1794870590C5}"/>
              </a:ext>
            </a:extLst>
          </p:cNvPr>
          <p:cNvPicPr>
            <a:picLocks noChangeAspect="1"/>
          </p:cNvPicPr>
          <p:nvPr/>
        </p:nvPicPr>
        <p:blipFill rotWithShape="1">
          <a:blip r:embed="rId2"/>
          <a:srcRect l="2180" t="186" r="4708" b="466"/>
          <a:stretch/>
        </p:blipFill>
        <p:spPr>
          <a:xfrm>
            <a:off x="1162431" y="435818"/>
            <a:ext cx="9878253" cy="5594176"/>
          </a:xfrm>
          <a:prstGeom prst="rect">
            <a:avLst/>
          </a:prstGeom>
        </p:spPr>
      </p:pic>
      <p:sp>
        <p:nvSpPr>
          <p:cNvPr id="12" name="TextBox 1">
            <a:extLst>
              <a:ext uri="{FF2B5EF4-FFF2-40B4-BE49-F238E27FC236}">
                <a16:creationId xmlns:a16="http://schemas.microsoft.com/office/drawing/2014/main" id="{2221A871-6C4A-D534-C6B5-873FD20ED8AF}"/>
              </a:ext>
            </a:extLst>
          </p:cNvPr>
          <p:cNvSpPr txBox="1"/>
          <p:nvPr/>
        </p:nvSpPr>
        <p:spPr>
          <a:xfrm>
            <a:off x="3808949" y="6057110"/>
            <a:ext cx="4888361"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a:latin typeface="Calibri Light"/>
                <a:cs typeface="Calibri"/>
              </a:rPr>
              <a:t>Scenario 2: User had an </a:t>
            </a:r>
            <a:r>
              <a:rPr lang="en-US" sz="2400">
                <a:solidFill>
                  <a:srgbClr val="FF0000"/>
                </a:solidFill>
                <a:latin typeface="Calibri Light"/>
                <a:cs typeface="Calibri"/>
              </a:rPr>
              <a:t>incorrect</a:t>
            </a:r>
            <a:r>
              <a:rPr lang="en-US" sz="2400">
                <a:solidFill>
                  <a:schemeClr val="accent6"/>
                </a:solidFill>
                <a:latin typeface="Calibri Light"/>
                <a:cs typeface="Calibri"/>
              </a:rPr>
              <a:t> </a:t>
            </a:r>
            <a:r>
              <a:rPr lang="en-US" sz="2400">
                <a:latin typeface="Calibri Light"/>
                <a:cs typeface="Calibri"/>
              </a:rPr>
              <a:t>plan</a:t>
            </a:r>
            <a:endParaRPr lang="en-US"/>
          </a:p>
        </p:txBody>
      </p:sp>
    </p:spTree>
    <p:extLst>
      <p:ext uri="{BB962C8B-B14F-4D97-AF65-F5344CB8AC3E}">
        <p14:creationId xmlns:p14="http://schemas.microsoft.com/office/powerpoint/2010/main" val="2889963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B285-25E1-6A21-67FF-DFD241056F51}"/>
              </a:ext>
            </a:extLst>
          </p:cNvPr>
          <p:cNvSpPr>
            <a:spLocks noGrp="1"/>
          </p:cNvSpPr>
          <p:nvPr>
            <p:ph type="title"/>
          </p:nvPr>
        </p:nvSpPr>
        <p:spPr>
          <a:xfrm>
            <a:off x="330200" y="-3175"/>
            <a:ext cx="4927600" cy="1338263"/>
          </a:xfrm>
        </p:spPr>
        <p:txBody>
          <a:bodyPr>
            <a:normAutofit/>
          </a:bodyPr>
          <a:lstStyle/>
          <a:p>
            <a:r>
              <a:rPr lang="en-US" sz="4000" b="1">
                <a:latin typeface="Calibri"/>
                <a:cs typeface="Calibri Light"/>
              </a:rPr>
              <a:t>Process</a:t>
            </a:r>
            <a:endParaRPr lang="en-US"/>
          </a:p>
        </p:txBody>
      </p:sp>
      <p:sp>
        <p:nvSpPr>
          <p:cNvPr id="5" name="Rectangle 4">
            <a:extLst>
              <a:ext uri="{FF2B5EF4-FFF2-40B4-BE49-F238E27FC236}">
                <a16:creationId xmlns:a16="http://schemas.microsoft.com/office/drawing/2014/main" id="{3106E150-8954-92DA-DAD9-BCC4A6C0D972}"/>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7DD9E48-56AE-BAA6-4BA1-C22F08979F08}"/>
              </a:ext>
            </a:extLst>
          </p:cNvPr>
          <p:cNvSpPr txBox="1"/>
          <p:nvPr/>
        </p:nvSpPr>
        <p:spPr>
          <a:xfrm>
            <a:off x="614490" y="996399"/>
            <a:ext cx="11250115"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alibri Light"/>
                <a:ea typeface="+mn-lt"/>
                <a:cs typeface="+mn-lt"/>
              </a:rPr>
              <a:t>Improvements to the </a:t>
            </a:r>
            <a:r>
              <a:rPr lang="en-US" sz="3200" b="1">
                <a:latin typeface="Calibri Light"/>
                <a:ea typeface="+mn-lt"/>
                <a:cs typeface="+mn-lt"/>
              </a:rPr>
              <a:t>user interface</a:t>
            </a:r>
          </a:p>
          <a:p>
            <a:pPr marL="457200" indent="-457200">
              <a:buFont typeface="Arial"/>
              <a:buChar char="•"/>
            </a:pPr>
            <a:r>
              <a:rPr lang="en-US" sz="3200">
                <a:latin typeface="Calibri Light"/>
                <a:ea typeface="+mn-lt"/>
                <a:cs typeface="+mn-lt"/>
              </a:rPr>
              <a:t>Better user experience</a:t>
            </a:r>
          </a:p>
          <a:p>
            <a:endParaRPr lang="en-US" sz="3200">
              <a:latin typeface="Calibri Light"/>
              <a:cs typeface="Calibri"/>
            </a:endParaRPr>
          </a:p>
          <a:p>
            <a:r>
              <a:rPr lang="en-US" sz="3200">
                <a:latin typeface="Calibri Light"/>
                <a:cs typeface="Calibri"/>
              </a:rPr>
              <a:t>Program testing</a:t>
            </a:r>
            <a:endParaRPr lang="en-US" sz="3200" b="1">
              <a:latin typeface="Calibri Light"/>
              <a:cs typeface="Calibri"/>
            </a:endParaRPr>
          </a:p>
          <a:p>
            <a:pPr marL="457200" indent="-457200">
              <a:buFont typeface="Arial"/>
              <a:buChar char="•"/>
            </a:pPr>
            <a:r>
              <a:rPr lang="en-US" sz="3200">
                <a:solidFill>
                  <a:srgbClr val="000000"/>
                </a:solidFill>
                <a:latin typeface="Calibri Light"/>
                <a:cs typeface="Calibri"/>
              </a:rPr>
              <a:t>Finding bugs and areas of improvement within program</a:t>
            </a:r>
          </a:p>
          <a:p>
            <a:endParaRPr lang="en-US" sz="3200">
              <a:latin typeface="Calibri Light"/>
              <a:cs typeface="Calibri"/>
            </a:endParaRPr>
          </a:p>
          <a:p>
            <a:r>
              <a:rPr lang="en-US" sz="3200" b="1">
                <a:latin typeface="Calibri Light"/>
                <a:cs typeface="Calibri"/>
              </a:rPr>
              <a:t>Outreach</a:t>
            </a:r>
            <a:r>
              <a:rPr lang="en-US" sz="3200">
                <a:latin typeface="Calibri Light"/>
                <a:cs typeface="Calibri"/>
              </a:rPr>
              <a:t> methods</a:t>
            </a:r>
          </a:p>
          <a:p>
            <a:pPr marL="457200" indent="-457200">
              <a:buFont typeface="Arial"/>
              <a:buChar char="•"/>
            </a:pPr>
            <a:r>
              <a:rPr lang="en-US" sz="3200" b="1">
                <a:solidFill>
                  <a:schemeClr val="accent1"/>
                </a:solidFill>
                <a:latin typeface="Calibri Light"/>
                <a:cs typeface="Calibri"/>
              </a:rPr>
              <a:t>Demo Day</a:t>
            </a:r>
            <a:r>
              <a:rPr lang="en-US" sz="3200" b="1">
                <a:latin typeface="Calibri Light"/>
                <a:cs typeface="Calibri"/>
              </a:rPr>
              <a:t>:</a:t>
            </a:r>
            <a:r>
              <a:rPr lang="en-US" sz="3200">
                <a:latin typeface="Calibri Light"/>
                <a:cs typeface="Calibri"/>
              </a:rPr>
              <a:t> event for students to get </a:t>
            </a:r>
            <a:r>
              <a:rPr lang="en-US" sz="3200" b="1">
                <a:latin typeface="Calibri Light"/>
                <a:cs typeface="Calibri"/>
              </a:rPr>
              <a:t>hands-on experience</a:t>
            </a:r>
            <a:r>
              <a:rPr lang="en-US" sz="3200">
                <a:latin typeface="Calibri Light"/>
                <a:cs typeface="Calibri"/>
              </a:rPr>
              <a:t> with </a:t>
            </a:r>
            <a:r>
              <a:rPr lang="en-US" sz="3200" b="1">
                <a:latin typeface="Calibri Light"/>
                <a:cs typeface="Calibri"/>
              </a:rPr>
              <a:t>JEDAI</a:t>
            </a:r>
            <a:r>
              <a:rPr lang="en-US" sz="3200">
                <a:latin typeface="Calibri Light"/>
                <a:cs typeface="Calibri"/>
              </a:rPr>
              <a:t> and familiarize them with </a:t>
            </a:r>
            <a:r>
              <a:rPr lang="en-US" sz="3200" b="1">
                <a:latin typeface="Calibri Light"/>
                <a:cs typeface="Calibri"/>
              </a:rPr>
              <a:t>AI concepts</a:t>
            </a:r>
          </a:p>
          <a:p>
            <a:endParaRPr lang="en-US" sz="2800">
              <a:latin typeface="Calibri Light"/>
              <a:cs typeface="Calibri"/>
            </a:endParaRPr>
          </a:p>
          <a:p>
            <a:pPr>
              <a:buChar char="•"/>
            </a:pPr>
            <a:endParaRPr lang="en-US" sz="2800">
              <a:latin typeface="Calibri Light"/>
              <a:cs typeface="Arial"/>
            </a:endParaRPr>
          </a:p>
          <a:p>
            <a:pPr>
              <a:buChar char="•"/>
            </a:pPr>
            <a:endParaRPr lang="en-US" sz="2800">
              <a:latin typeface="Calibri Light"/>
              <a:cs typeface="Arial"/>
            </a:endParaRPr>
          </a:p>
          <a:p>
            <a:pPr>
              <a:buChar char="•"/>
            </a:pPr>
            <a:endParaRPr lang="en-US" sz="2800">
              <a:latin typeface="Calibri Light"/>
              <a:cs typeface="Arial"/>
            </a:endParaRPr>
          </a:p>
          <a:p>
            <a:endParaRPr lang="en-US" sz="2800">
              <a:latin typeface="Calibri Light"/>
              <a:cs typeface="Arial"/>
            </a:endParaRPr>
          </a:p>
        </p:txBody>
      </p:sp>
      <p:pic>
        <p:nvPicPr>
          <p:cNvPr id="10" name="Picture 5" descr="A picture containing text, device&#10;&#10;Description automatically generated">
            <a:extLst>
              <a:ext uri="{FF2B5EF4-FFF2-40B4-BE49-F238E27FC236}">
                <a16:creationId xmlns:a16="http://schemas.microsoft.com/office/drawing/2014/main" id="{F8CFD443-A80C-3722-ABA5-B2356850C4A8}"/>
              </a:ext>
            </a:extLst>
          </p:cNvPr>
          <p:cNvPicPr>
            <a:picLocks noChangeAspect="1"/>
          </p:cNvPicPr>
          <p:nvPr/>
        </p:nvPicPr>
        <p:blipFill>
          <a:blip r:embed="rId2"/>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39229302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B285-25E1-6A21-67FF-DFD241056F51}"/>
              </a:ext>
            </a:extLst>
          </p:cNvPr>
          <p:cNvSpPr>
            <a:spLocks noGrp="1"/>
          </p:cNvSpPr>
          <p:nvPr>
            <p:ph type="title"/>
          </p:nvPr>
        </p:nvSpPr>
        <p:spPr>
          <a:xfrm>
            <a:off x="330200" y="-3175"/>
            <a:ext cx="5668579" cy="1338263"/>
          </a:xfrm>
        </p:spPr>
        <p:txBody>
          <a:bodyPr>
            <a:normAutofit/>
          </a:bodyPr>
          <a:lstStyle/>
          <a:p>
            <a:r>
              <a:rPr lang="en-US" sz="4000" b="1">
                <a:latin typeface="Calibri"/>
                <a:ea typeface="+mj-lt"/>
                <a:cs typeface="+mj-lt"/>
              </a:rPr>
              <a:t>Results and Significance</a:t>
            </a:r>
            <a:endParaRPr lang="en-US"/>
          </a:p>
        </p:txBody>
      </p:sp>
      <p:sp>
        <p:nvSpPr>
          <p:cNvPr id="5" name="Rectangle 4">
            <a:extLst>
              <a:ext uri="{FF2B5EF4-FFF2-40B4-BE49-F238E27FC236}">
                <a16:creationId xmlns:a16="http://schemas.microsoft.com/office/drawing/2014/main" id="{3106E150-8954-92DA-DAD9-BCC4A6C0D972}"/>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10" descr="Diagram&#10;&#10;Description automatically generated">
            <a:extLst>
              <a:ext uri="{FF2B5EF4-FFF2-40B4-BE49-F238E27FC236}">
                <a16:creationId xmlns:a16="http://schemas.microsoft.com/office/drawing/2014/main" id="{ED6AF807-BB7D-523F-2143-5C057C7DF3CB}"/>
              </a:ext>
            </a:extLst>
          </p:cNvPr>
          <p:cNvPicPr>
            <a:picLocks noChangeAspect="1"/>
          </p:cNvPicPr>
          <p:nvPr/>
        </p:nvPicPr>
        <p:blipFill>
          <a:blip r:embed="rId2"/>
          <a:stretch>
            <a:fillRect/>
          </a:stretch>
        </p:blipFill>
        <p:spPr>
          <a:xfrm>
            <a:off x="558352" y="970949"/>
            <a:ext cx="10051992" cy="4537019"/>
          </a:xfrm>
          <a:prstGeom prst="rect">
            <a:avLst/>
          </a:prstGeom>
        </p:spPr>
      </p:pic>
      <p:pic>
        <p:nvPicPr>
          <p:cNvPr id="9" name="Picture 5" descr="A picture containing text, device&#10;&#10;Description automatically generated">
            <a:extLst>
              <a:ext uri="{FF2B5EF4-FFF2-40B4-BE49-F238E27FC236}">
                <a16:creationId xmlns:a16="http://schemas.microsoft.com/office/drawing/2014/main" id="{3F95EA44-214A-91A3-D2A8-E6ED170D5B29}"/>
              </a:ext>
            </a:extLst>
          </p:cNvPr>
          <p:cNvPicPr>
            <a:picLocks noChangeAspect="1"/>
          </p:cNvPicPr>
          <p:nvPr/>
        </p:nvPicPr>
        <p:blipFill>
          <a:blip r:embed="rId3"/>
          <a:stretch>
            <a:fillRect/>
          </a:stretch>
        </p:blipFill>
        <p:spPr>
          <a:xfrm>
            <a:off x="11273862" y="5411772"/>
            <a:ext cx="841161" cy="1448172"/>
          </a:xfrm>
          <a:prstGeom prst="rect">
            <a:avLst/>
          </a:prstGeom>
        </p:spPr>
      </p:pic>
      <p:sp>
        <p:nvSpPr>
          <p:cNvPr id="3" name="TextBox 2">
            <a:extLst>
              <a:ext uri="{FF2B5EF4-FFF2-40B4-BE49-F238E27FC236}">
                <a16:creationId xmlns:a16="http://schemas.microsoft.com/office/drawing/2014/main" id="{9C9811FC-70C5-A97F-7B59-80D67FB54511}"/>
              </a:ext>
            </a:extLst>
          </p:cNvPr>
          <p:cNvSpPr txBox="1"/>
          <p:nvPr/>
        </p:nvSpPr>
        <p:spPr>
          <a:xfrm>
            <a:off x="3163454" y="5276272"/>
            <a:ext cx="79201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alibri Light"/>
                <a:ea typeface="+mn-lt"/>
                <a:cs typeface="+mn-lt"/>
              </a:rPr>
              <a:t>[1]</a:t>
            </a:r>
            <a:r>
              <a:rPr lang="en-US" i="1" dirty="0">
                <a:latin typeface="Calibri Light"/>
                <a:ea typeface="+mn-lt"/>
                <a:cs typeface="+mn-lt"/>
              </a:rPr>
              <a:t>Diagram flow illustrating the interactions between user and JEDAI interface. </a:t>
            </a:r>
            <a:endParaRPr lang="en-US" dirty="0">
              <a:latin typeface="Calibri Light"/>
              <a:cs typeface="Calibri Light"/>
            </a:endParaRPr>
          </a:p>
          <a:p>
            <a:pPr algn="l"/>
            <a:endParaRPr lang="en-US" dirty="0">
              <a:cs typeface="Calibri"/>
            </a:endParaRPr>
          </a:p>
        </p:txBody>
      </p:sp>
    </p:spTree>
    <p:extLst>
      <p:ext uri="{BB962C8B-B14F-4D97-AF65-F5344CB8AC3E}">
        <p14:creationId xmlns:p14="http://schemas.microsoft.com/office/powerpoint/2010/main" val="1076908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B285-25E1-6A21-67FF-DFD241056F51}"/>
              </a:ext>
            </a:extLst>
          </p:cNvPr>
          <p:cNvSpPr>
            <a:spLocks noGrp="1"/>
          </p:cNvSpPr>
          <p:nvPr>
            <p:ph type="title"/>
          </p:nvPr>
        </p:nvSpPr>
        <p:spPr>
          <a:xfrm>
            <a:off x="330200" y="-3175"/>
            <a:ext cx="4927600" cy="1338263"/>
          </a:xfrm>
        </p:spPr>
        <p:txBody>
          <a:bodyPr>
            <a:normAutofit/>
          </a:bodyPr>
          <a:lstStyle/>
          <a:p>
            <a:r>
              <a:rPr lang="en-US" b="1">
                <a:latin typeface="Calibri"/>
                <a:cs typeface="Calibri Light"/>
              </a:rPr>
              <a:t>Project Overview</a:t>
            </a:r>
            <a:endParaRPr lang="en-US"/>
          </a:p>
        </p:txBody>
      </p:sp>
      <p:sp>
        <p:nvSpPr>
          <p:cNvPr id="3" name="TextBox 2">
            <a:extLst>
              <a:ext uri="{FF2B5EF4-FFF2-40B4-BE49-F238E27FC236}">
                <a16:creationId xmlns:a16="http://schemas.microsoft.com/office/drawing/2014/main" id="{2CFE9723-B83E-AB9A-EB84-AF9F96664F55}"/>
              </a:ext>
            </a:extLst>
          </p:cNvPr>
          <p:cNvSpPr txBox="1"/>
          <p:nvPr/>
        </p:nvSpPr>
        <p:spPr>
          <a:xfrm>
            <a:off x="330386" y="1448020"/>
            <a:ext cx="10958337"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accent1"/>
                </a:solidFill>
                <a:ea typeface="+mn-lt"/>
                <a:cs typeface="+mn-lt"/>
              </a:rPr>
              <a:t>Research Question:</a:t>
            </a:r>
            <a:r>
              <a:rPr lang="en-US" sz="3600">
                <a:ea typeface="+mn-lt"/>
                <a:cs typeface="+mn-lt"/>
              </a:rPr>
              <a:t> </a:t>
            </a:r>
            <a:r>
              <a:rPr lang="en-US" sz="3600">
                <a:latin typeface="Calibri Light"/>
                <a:cs typeface="Arial"/>
              </a:rPr>
              <a:t>In what way can we </a:t>
            </a:r>
            <a:r>
              <a:rPr lang="en-US" sz="3600" b="1">
                <a:latin typeface="Calibri Light"/>
                <a:cs typeface="Arial"/>
              </a:rPr>
              <a:t>effectively convey</a:t>
            </a:r>
            <a:r>
              <a:rPr lang="en-US" sz="3600">
                <a:latin typeface="Calibri Light"/>
                <a:cs typeface="Arial"/>
              </a:rPr>
              <a:t> high-level concepts of Artificial Intelligence (AI) to others in a </a:t>
            </a:r>
            <a:r>
              <a:rPr lang="en-US" sz="3600" b="1">
                <a:latin typeface="Calibri Light"/>
                <a:cs typeface="Arial"/>
              </a:rPr>
              <a:t>digestible manner?</a:t>
            </a:r>
            <a:endParaRPr lang="en-US" sz="3600">
              <a:latin typeface="Calibri Light"/>
              <a:cs typeface="Arial"/>
            </a:endParaRPr>
          </a:p>
          <a:p>
            <a:endParaRPr lang="en-US" sz="3600">
              <a:ea typeface="+mn-lt"/>
              <a:cs typeface="Arial"/>
            </a:endParaRPr>
          </a:p>
        </p:txBody>
      </p:sp>
      <p:sp>
        <p:nvSpPr>
          <p:cNvPr id="4" name="TextBox 3">
            <a:extLst>
              <a:ext uri="{FF2B5EF4-FFF2-40B4-BE49-F238E27FC236}">
                <a16:creationId xmlns:a16="http://schemas.microsoft.com/office/drawing/2014/main" id="{03BCE2D8-784A-F109-FF8F-24B85EA2AA64}"/>
              </a:ext>
            </a:extLst>
          </p:cNvPr>
          <p:cNvSpPr txBox="1"/>
          <p:nvPr/>
        </p:nvSpPr>
        <p:spPr>
          <a:xfrm>
            <a:off x="4412925" y="5386283"/>
            <a:ext cx="55242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solidFill>
                <a:srgbClr val="D1D5DB"/>
              </a:solidFill>
              <a:latin typeface="Söhne"/>
            </a:endParaRPr>
          </a:p>
        </p:txBody>
      </p:sp>
      <p:sp>
        <p:nvSpPr>
          <p:cNvPr id="5" name="Rectangle 4">
            <a:extLst>
              <a:ext uri="{FF2B5EF4-FFF2-40B4-BE49-F238E27FC236}">
                <a16:creationId xmlns:a16="http://schemas.microsoft.com/office/drawing/2014/main" id="{C257EDD9-23E9-8A4F-EEBC-8A1547601DA2}"/>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CD48D8B-C640-3539-FF45-CEE9AEE11866}"/>
              </a:ext>
            </a:extLst>
          </p:cNvPr>
          <p:cNvSpPr txBox="1"/>
          <p:nvPr/>
        </p:nvSpPr>
        <p:spPr>
          <a:xfrm>
            <a:off x="277834" y="3708579"/>
            <a:ext cx="10958337" cy="40934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solidFill>
                  <a:schemeClr val="accent1"/>
                </a:solidFill>
                <a:latin typeface="Calibri"/>
                <a:cs typeface="Arial"/>
              </a:rPr>
              <a:t>Objective:</a:t>
            </a:r>
            <a:r>
              <a:rPr lang="en-US" sz="3600">
                <a:latin typeface="Calibri"/>
                <a:cs typeface="Arial"/>
              </a:rPr>
              <a:t> </a:t>
            </a:r>
            <a:endParaRPr lang="en-US" sz="3600">
              <a:latin typeface="Calibri Light"/>
              <a:ea typeface="+mn-lt"/>
              <a:cs typeface="Arial"/>
            </a:endParaRPr>
          </a:p>
          <a:p>
            <a:r>
              <a:rPr lang="en-US" sz="3200">
                <a:latin typeface="Calibri Light"/>
                <a:ea typeface="+mn-lt"/>
                <a:cs typeface="+mn-lt"/>
              </a:rPr>
              <a:t>By incorporating UI/UX design enhancements, this research aims to improve the </a:t>
            </a:r>
            <a:r>
              <a:rPr lang="en-US" sz="3200" b="1">
                <a:latin typeface="Calibri Light"/>
                <a:ea typeface="+mn-lt"/>
                <a:cs typeface="+mn-lt"/>
              </a:rPr>
              <a:t>comprehensibility </a:t>
            </a:r>
            <a:r>
              <a:rPr lang="en-US" sz="3200">
                <a:latin typeface="Calibri Light"/>
                <a:ea typeface="+mn-lt"/>
                <a:cs typeface="+mn-lt"/>
              </a:rPr>
              <a:t>and </a:t>
            </a:r>
            <a:r>
              <a:rPr lang="en-US" sz="3200" b="1">
                <a:latin typeface="Calibri Light"/>
                <a:ea typeface="+mn-lt"/>
                <a:cs typeface="+mn-lt"/>
              </a:rPr>
              <a:t>effectiveness </a:t>
            </a:r>
            <a:r>
              <a:rPr lang="en-US" sz="3200">
                <a:latin typeface="Calibri Light"/>
                <a:ea typeface="+mn-lt"/>
                <a:cs typeface="+mn-lt"/>
              </a:rPr>
              <a:t>of the educational platform JEDAI for its users.</a:t>
            </a:r>
            <a:endParaRPr lang="en-US">
              <a:latin typeface="Calibri Light"/>
              <a:ea typeface="+mn-lt"/>
              <a:cs typeface="+mn-lt"/>
            </a:endParaRPr>
          </a:p>
          <a:p>
            <a:pPr marL="457200" indent="-457200">
              <a:buFont typeface="Arial"/>
              <a:buChar char="•"/>
            </a:pPr>
            <a:endParaRPr lang="en-US" sz="2800">
              <a:latin typeface="Calibri Light"/>
              <a:ea typeface="+mn-lt"/>
              <a:cs typeface="Calibri"/>
            </a:endParaRPr>
          </a:p>
          <a:p>
            <a:pPr marL="571500" indent="-571500">
              <a:buFont typeface="Calibri"/>
              <a:buChar char="-"/>
            </a:pPr>
            <a:endParaRPr lang="en-US" sz="2800">
              <a:latin typeface="Calibri Light"/>
              <a:ea typeface="+mn-lt"/>
              <a:cs typeface="Calibri"/>
            </a:endParaRPr>
          </a:p>
          <a:p>
            <a:pPr marL="571500" indent="-571500">
              <a:buFont typeface="Calibri"/>
              <a:buChar char="-"/>
            </a:pPr>
            <a:endParaRPr lang="en-US" sz="3600">
              <a:latin typeface="Calibri Light"/>
              <a:ea typeface="+mn-lt"/>
              <a:cs typeface="Calibri"/>
            </a:endParaRPr>
          </a:p>
          <a:p>
            <a:endParaRPr lang="en-US" sz="3600">
              <a:ea typeface="+mn-lt"/>
              <a:cs typeface="Arial"/>
            </a:endParaRPr>
          </a:p>
        </p:txBody>
      </p:sp>
      <p:pic>
        <p:nvPicPr>
          <p:cNvPr id="10" name="Picture 5" descr="A picture containing text, device&#10;&#10;Description automatically generated">
            <a:extLst>
              <a:ext uri="{FF2B5EF4-FFF2-40B4-BE49-F238E27FC236}">
                <a16:creationId xmlns:a16="http://schemas.microsoft.com/office/drawing/2014/main" id="{1E775BD3-EDF5-CF60-BE04-2CEA698CB6D9}"/>
              </a:ext>
            </a:extLst>
          </p:cNvPr>
          <p:cNvPicPr>
            <a:picLocks noChangeAspect="1"/>
          </p:cNvPicPr>
          <p:nvPr/>
        </p:nvPicPr>
        <p:blipFill>
          <a:blip r:embed="rId2"/>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1924697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B285-25E1-6A21-67FF-DFD241056F51}"/>
              </a:ext>
            </a:extLst>
          </p:cNvPr>
          <p:cNvSpPr>
            <a:spLocks noGrp="1"/>
          </p:cNvSpPr>
          <p:nvPr>
            <p:ph type="title"/>
          </p:nvPr>
        </p:nvSpPr>
        <p:spPr>
          <a:xfrm>
            <a:off x="330200" y="-3175"/>
            <a:ext cx="4927600" cy="1338263"/>
          </a:xfrm>
        </p:spPr>
        <p:txBody>
          <a:bodyPr>
            <a:normAutofit/>
          </a:bodyPr>
          <a:lstStyle/>
          <a:p>
            <a:r>
              <a:rPr lang="en-US" sz="4000" b="1">
                <a:latin typeface="Calibri"/>
                <a:ea typeface="+mj-lt"/>
                <a:cs typeface="+mj-lt"/>
              </a:rPr>
              <a:t>Future Work</a:t>
            </a:r>
            <a:endParaRPr lang="en-US"/>
          </a:p>
        </p:txBody>
      </p:sp>
      <p:sp>
        <p:nvSpPr>
          <p:cNvPr id="5" name="Rectangle 4">
            <a:extLst>
              <a:ext uri="{FF2B5EF4-FFF2-40B4-BE49-F238E27FC236}">
                <a16:creationId xmlns:a16="http://schemas.microsoft.com/office/drawing/2014/main" id="{3106E150-8954-92DA-DAD9-BCC4A6C0D972}"/>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3F4B3C7-97C3-DFF9-659F-A9949479AA2B}"/>
              </a:ext>
            </a:extLst>
          </p:cNvPr>
          <p:cNvSpPr/>
          <p:nvPr/>
        </p:nvSpPr>
        <p:spPr>
          <a:xfrm>
            <a:off x="7401607" y="1525886"/>
            <a:ext cx="1310356" cy="13032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pic>
        <p:nvPicPr>
          <p:cNvPr id="10" name="Graphic 10" descr="Monitor with solid fill">
            <a:extLst>
              <a:ext uri="{FF2B5EF4-FFF2-40B4-BE49-F238E27FC236}">
                <a16:creationId xmlns:a16="http://schemas.microsoft.com/office/drawing/2014/main" id="{E5363FA6-3E35-6A6D-1BCE-72C5673EB03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01528" y="1724889"/>
            <a:ext cx="914400" cy="914400"/>
          </a:xfrm>
          <a:prstGeom prst="rect">
            <a:avLst/>
          </a:prstGeom>
        </p:spPr>
      </p:pic>
      <p:sp>
        <p:nvSpPr>
          <p:cNvPr id="12" name="TextBox 11">
            <a:extLst>
              <a:ext uri="{FF2B5EF4-FFF2-40B4-BE49-F238E27FC236}">
                <a16:creationId xmlns:a16="http://schemas.microsoft.com/office/drawing/2014/main" id="{6124C2D9-FB72-5ACD-9824-916C9C1E8FA9}"/>
              </a:ext>
            </a:extLst>
          </p:cNvPr>
          <p:cNvSpPr txBox="1"/>
          <p:nvPr/>
        </p:nvSpPr>
        <p:spPr>
          <a:xfrm>
            <a:off x="6340763" y="3165761"/>
            <a:ext cx="358601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alibri Light"/>
                <a:cs typeface="Arial"/>
              </a:rPr>
              <a:t>Creating </a:t>
            </a:r>
            <a:r>
              <a:rPr lang="en-US" sz="2400" b="1" dirty="0">
                <a:latin typeface="Calibri Light"/>
                <a:cs typeface="Arial"/>
              </a:rPr>
              <a:t>different environments</a:t>
            </a:r>
            <a:r>
              <a:rPr lang="en-US" sz="2400" dirty="0">
                <a:latin typeface="Calibri Light"/>
                <a:cs typeface="Arial"/>
              </a:rPr>
              <a:t> to better enhance learning experience</a:t>
            </a:r>
            <a:endParaRPr lang="en-US" sz="2400">
              <a:latin typeface="Calibri Light"/>
              <a:ea typeface="Calibri Light"/>
              <a:cs typeface="Calibri" panose="020F0502020204030204"/>
            </a:endParaRPr>
          </a:p>
        </p:txBody>
      </p:sp>
      <p:pic>
        <p:nvPicPr>
          <p:cNvPr id="13" name="Picture 5" descr="A picture containing text, device&#10;&#10;Description automatically generated">
            <a:extLst>
              <a:ext uri="{FF2B5EF4-FFF2-40B4-BE49-F238E27FC236}">
                <a16:creationId xmlns:a16="http://schemas.microsoft.com/office/drawing/2014/main" id="{E13310CE-16B4-0B20-8A69-D3D15DF4DAC2}"/>
              </a:ext>
            </a:extLst>
          </p:cNvPr>
          <p:cNvPicPr>
            <a:picLocks noChangeAspect="1"/>
          </p:cNvPicPr>
          <p:nvPr/>
        </p:nvPicPr>
        <p:blipFill>
          <a:blip r:embed="rId4"/>
          <a:stretch>
            <a:fillRect/>
          </a:stretch>
        </p:blipFill>
        <p:spPr>
          <a:xfrm>
            <a:off x="11273862" y="5411772"/>
            <a:ext cx="841161" cy="1448172"/>
          </a:xfrm>
          <a:prstGeom prst="rect">
            <a:avLst/>
          </a:prstGeom>
        </p:spPr>
      </p:pic>
      <p:sp>
        <p:nvSpPr>
          <p:cNvPr id="4" name="TextBox 3">
            <a:extLst>
              <a:ext uri="{FF2B5EF4-FFF2-40B4-BE49-F238E27FC236}">
                <a16:creationId xmlns:a16="http://schemas.microsoft.com/office/drawing/2014/main" id="{C9EC5172-7996-5F24-AC81-3A085989596D}"/>
              </a:ext>
            </a:extLst>
          </p:cNvPr>
          <p:cNvSpPr txBox="1"/>
          <p:nvPr/>
        </p:nvSpPr>
        <p:spPr>
          <a:xfrm>
            <a:off x="2026227" y="3036454"/>
            <a:ext cx="3960091" cy="27084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dirty="0">
                <a:latin typeface="Calibri Light"/>
                <a:ea typeface="+mn-lt"/>
                <a:cs typeface="+mn-lt"/>
              </a:rPr>
              <a:t>Integrating features such as </a:t>
            </a:r>
            <a:r>
              <a:rPr lang="en-US" sz="2400" b="1" dirty="0">
                <a:latin typeface="Calibri Light"/>
                <a:ea typeface="+mn-lt"/>
                <a:cs typeface="+mn-lt"/>
              </a:rPr>
              <a:t>personalized learning paths, time clock, and gamification elements</a:t>
            </a:r>
            <a:r>
              <a:rPr lang="en-US" sz="2400" dirty="0">
                <a:latin typeface="Calibri Light"/>
                <a:ea typeface="+mn-lt"/>
                <a:cs typeface="+mn-lt"/>
              </a:rPr>
              <a:t> to increase user engagement and motivation</a:t>
            </a:r>
            <a:endParaRPr lang="en-US" sz="2400" dirty="0">
              <a:latin typeface="Calibri Light"/>
              <a:ea typeface="Calibri" panose="020F0502020204030204"/>
              <a:cs typeface="Calibri" panose="020F0502020204030204"/>
            </a:endParaRPr>
          </a:p>
          <a:p>
            <a:br>
              <a:rPr lang="en-US" dirty="0"/>
            </a:br>
            <a:endParaRPr lang="en-US" sz="3200">
              <a:ea typeface="Calibri"/>
              <a:cs typeface="Calibri"/>
            </a:endParaRPr>
          </a:p>
        </p:txBody>
      </p:sp>
      <p:sp>
        <p:nvSpPr>
          <p:cNvPr id="6" name="Oval 5">
            <a:extLst>
              <a:ext uri="{FF2B5EF4-FFF2-40B4-BE49-F238E27FC236}">
                <a16:creationId xmlns:a16="http://schemas.microsoft.com/office/drawing/2014/main" id="{997F4F89-049F-F106-F207-CB89257498AA}"/>
              </a:ext>
            </a:extLst>
          </p:cNvPr>
          <p:cNvSpPr/>
          <p:nvPr/>
        </p:nvSpPr>
        <p:spPr>
          <a:xfrm>
            <a:off x="3262560" y="1537433"/>
            <a:ext cx="1310356" cy="13032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pic>
        <p:nvPicPr>
          <p:cNvPr id="11" name="Graphic 13" descr="Maze with solid fill">
            <a:extLst>
              <a:ext uri="{FF2B5EF4-FFF2-40B4-BE49-F238E27FC236}">
                <a16:creationId xmlns:a16="http://schemas.microsoft.com/office/drawing/2014/main" id="{0D659E0D-613F-25CD-1B5A-F564FD8936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62481" y="1736436"/>
            <a:ext cx="914400" cy="914400"/>
          </a:xfrm>
          <a:prstGeom prst="rect">
            <a:avLst/>
          </a:prstGeom>
        </p:spPr>
      </p:pic>
      <p:sp>
        <p:nvSpPr>
          <p:cNvPr id="14" name="TextBox 13">
            <a:extLst>
              <a:ext uri="{FF2B5EF4-FFF2-40B4-BE49-F238E27FC236}">
                <a16:creationId xmlns:a16="http://schemas.microsoft.com/office/drawing/2014/main" id="{9BF944BD-3D2C-9DBC-6E06-D04F544E3B05}"/>
              </a:ext>
            </a:extLst>
          </p:cNvPr>
          <p:cNvSpPr txBox="1"/>
          <p:nvPr/>
        </p:nvSpPr>
        <p:spPr>
          <a:xfrm>
            <a:off x="4302990" y="3373579"/>
            <a:ext cx="35860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000" dirty="0">
              <a:latin typeface="Calibri Light"/>
              <a:ea typeface="Calibri Light"/>
              <a:cs typeface="Arial"/>
            </a:endParaRPr>
          </a:p>
        </p:txBody>
      </p:sp>
    </p:spTree>
    <p:extLst>
      <p:ext uri="{BB962C8B-B14F-4D97-AF65-F5344CB8AC3E}">
        <p14:creationId xmlns:p14="http://schemas.microsoft.com/office/powerpoint/2010/main" val="552286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B285-25E1-6A21-67FF-DFD241056F51}"/>
              </a:ext>
            </a:extLst>
          </p:cNvPr>
          <p:cNvSpPr>
            <a:spLocks noGrp="1"/>
          </p:cNvSpPr>
          <p:nvPr>
            <p:ph type="title"/>
          </p:nvPr>
        </p:nvSpPr>
        <p:spPr>
          <a:xfrm>
            <a:off x="330200" y="-3175"/>
            <a:ext cx="4927600" cy="1338263"/>
          </a:xfrm>
        </p:spPr>
        <p:txBody>
          <a:bodyPr>
            <a:normAutofit/>
          </a:bodyPr>
          <a:lstStyle/>
          <a:p>
            <a:r>
              <a:rPr lang="en-US" sz="4000" b="1">
                <a:latin typeface="Calibri"/>
                <a:cs typeface="Calibri Light"/>
              </a:rPr>
              <a:t>Acknowledgements</a:t>
            </a:r>
            <a:endParaRPr lang="en-US" sz="4000">
              <a:latin typeface="Calibri"/>
              <a:cs typeface="Calibri Light"/>
            </a:endParaRPr>
          </a:p>
        </p:txBody>
      </p:sp>
      <p:sp>
        <p:nvSpPr>
          <p:cNvPr id="3" name="TextBox 2">
            <a:extLst>
              <a:ext uri="{FF2B5EF4-FFF2-40B4-BE49-F238E27FC236}">
                <a16:creationId xmlns:a16="http://schemas.microsoft.com/office/drawing/2014/main" id="{4F86AA3D-3B63-B77E-1D43-AEEDE7D41E1D}"/>
              </a:ext>
            </a:extLst>
          </p:cNvPr>
          <p:cNvSpPr txBox="1"/>
          <p:nvPr/>
        </p:nvSpPr>
        <p:spPr>
          <a:xfrm>
            <a:off x="332049" y="6182827"/>
            <a:ext cx="11905370" cy="8304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i="1">
                <a:latin typeface="Calibri Light"/>
                <a:ea typeface="+mn-lt"/>
                <a:cs typeface="+mn-lt"/>
              </a:rPr>
              <a:t>This material is based upon work supported in part by the National Science Foundation under Grant 3037130. The material contained in this document is based upon work supported by a National Aeronautics and Space Administration (NASA) grant or cooperative agreement. Any opinions, findings, conclusions or recommendations expressed in this material are those of the author and do not necessarily reflect the views of NASA. This work was supported through a NASA grant awarded to the Arizona/NASA Space Grant Consortium.</a:t>
            </a:r>
            <a:endParaRPr lang="en-US" sz="1100" i="1">
              <a:latin typeface="Calibri Light"/>
              <a:cs typeface="Calibri Light"/>
            </a:endParaRPr>
          </a:p>
          <a:p>
            <a:endParaRPr lang="en-US" sz="1400" i="1">
              <a:latin typeface="Calibri Light"/>
              <a:cs typeface="Calibri"/>
            </a:endParaRPr>
          </a:p>
        </p:txBody>
      </p:sp>
      <p:sp>
        <p:nvSpPr>
          <p:cNvPr id="4" name="TextBox 3">
            <a:extLst>
              <a:ext uri="{FF2B5EF4-FFF2-40B4-BE49-F238E27FC236}">
                <a16:creationId xmlns:a16="http://schemas.microsoft.com/office/drawing/2014/main" id="{193F0901-94B6-D357-B8E5-16CF6829ACA4}"/>
              </a:ext>
            </a:extLst>
          </p:cNvPr>
          <p:cNvSpPr txBox="1"/>
          <p:nvPr/>
        </p:nvSpPr>
        <p:spPr>
          <a:xfrm>
            <a:off x="508000" y="1174750"/>
            <a:ext cx="11321472" cy="31085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a:latin typeface="Calibri Light"/>
                <a:cs typeface="Calibri"/>
              </a:rPr>
              <a:t>Dr. </a:t>
            </a:r>
            <a:r>
              <a:rPr lang="en-US" sz="2800">
                <a:latin typeface="Calibri Light"/>
                <a:ea typeface="+mn-lt"/>
                <a:cs typeface="+mn-lt"/>
              </a:rPr>
              <a:t>Siddharth</a:t>
            </a:r>
            <a:r>
              <a:rPr lang="en-US" sz="2800">
                <a:ea typeface="+mn-lt"/>
                <a:cs typeface="+mn-lt"/>
              </a:rPr>
              <a:t> </a:t>
            </a:r>
            <a:r>
              <a:rPr lang="en-US" sz="2800">
                <a:latin typeface="Calibri Light"/>
                <a:cs typeface="Calibri"/>
              </a:rPr>
              <a:t>Srivastava</a:t>
            </a:r>
          </a:p>
          <a:p>
            <a:pPr marL="285750" indent="-285750">
              <a:buFont typeface="Arial"/>
              <a:buChar char="•"/>
            </a:pPr>
            <a:r>
              <a:rPr lang="en-US" sz="2800">
                <a:latin typeface="Calibri Light"/>
                <a:cs typeface="Calibri"/>
              </a:rPr>
              <a:t>Special Thanks to </a:t>
            </a:r>
            <a:r>
              <a:rPr lang="en-US" sz="2800" err="1">
                <a:latin typeface="Calibri Light"/>
                <a:cs typeface="Calibri"/>
              </a:rPr>
              <a:t>Rashmeet</a:t>
            </a:r>
            <a:r>
              <a:rPr lang="en-US" sz="2800">
                <a:latin typeface="Calibri Light"/>
                <a:cs typeface="Calibri"/>
              </a:rPr>
              <a:t> Nayyar, Jayesh Nagpal, Pulkit Verma, and Naman Shah</a:t>
            </a:r>
          </a:p>
          <a:p>
            <a:pPr marL="285750" indent="-285750">
              <a:buFont typeface="Arial"/>
              <a:buChar char="•"/>
            </a:pPr>
            <a:r>
              <a:rPr lang="en-US" sz="2800">
                <a:latin typeface="Calibri Light"/>
                <a:cs typeface="Calibri"/>
              </a:rPr>
              <a:t>AAIR Lab</a:t>
            </a:r>
          </a:p>
          <a:p>
            <a:pPr marL="285750" indent="-285750">
              <a:buFont typeface="Arial"/>
              <a:buChar char="•"/>
            </a:pPr>
            <a:r>
              <a:rPr lang="en-US" sz="2800">
                <a:latin typeface="Calibri Light"/>
                <a:cs typeface="Calibri"/>
              </a:rPr>
              <a:t>ASU/NASA Space Grant</a:t>
            </a:r>
          </a:p>
          <a:p>
            <a:pPr marL="285750" indent="-285750">
              <a:buFont typeface="Arial"/>
              <a:buChar char="•"/>
            </a:pPr>
            <a:r>
              <a:rPr lang="en-US" sz="2800">
                <a:latin typeface="Calibri Light"/>
                <a:cs typeface="Calibri"/>
              </a:rPr>
              <a:t>Arizona Space Grant Consortium </a:t>
            </a:r>
          </a:p>
          <a:p>
            <a:pPr marL="285750" indent="-285750">
              <a:buFont typeface="Arial"/>
              <a:buChar char="•"/>
            </a:pPr>
            <a:endParaRPr lang="en-US" sz="2800">
              <a:cs typeface="Calibri"/>
            </a:endParaRPr>
          </a:p>
        </p:txBody>
      </p:sp>
      <p:pic>
        <p:nvPicPr>
          <p:cNvPr id="6" name="Picture 5" descr="A picture containing text, device&#10;&#10;Description automatically generated">
            <a:extLst>
              <a:ext uri="{FF2B5EF4-FFF2-40B4-BE49-F238E27FC236}">
                <a16:creationId xmlns:a16="http://schemas.microsoft.com/office/drawing/2014/main" id="{1DAF560E-AFED-4558-7C21-2110831B5390}"/>
              </a:ext>
            </a:extLst>
          </p:cNvPr>
          <p:cNvPicPr>
            <a:picLocks noChangeAspect="1"/>
          </p:cNvPicPr>
          <p:nvPr/>
        </p:nvPicPr>
        <p:blipFill>
          <a:blip r:embed="rId2"/>
          <a:stretch>
            <a:fillRect/>
          </a:stretch>
        </p:blipFill>
        <p:spPr>
          <a:xfrm>
            <a:off x="11051922" y="4457424"/>
            <a:ext cx="1003917" cy="1721899"/>
          </a:xfrm>
          <a:prstGeom prst="rect">
            <a:avLst/>
          </a:prstGeom>
        </p:spPr>
      </p:pic>
      <p:pic>
        <p:nvPicPr>
          <p:cNvPr id="7" name="Picture 7" descr="A picture containing text&#10;&#10;Description automatically generated">
            <a:extLst>
              <a:ext uri="{FF2B5EF4-FFF2-40B4-BE49-F238E27FC236}">
                <a16:creationId xmlns:a16="http://schemas.microsoft.com/office/drawing/2014/main" id="{7EBA98DD-9460-D408-6CC3-CB6C594187C1}"/>
              </a:ext>
            </a:extLst>
          </p:cNvPr>
          <p:cNvPicPr>
            <a:picLocks noChangeAspect="1"/>
          </p:cNvPicPr>
          <p:nvPr/>
        </p:nvPicPr>
        <p:blipFill>
          <a:blip r:embed="rId3"/>
          <a:stretch>
            <a:fillRect/>
          </a:stretch>
        </p:blipFill>
        <p:spPr>
          <a:xfrm>
            <a:off x="2794576" y="4901811"/>
            <a:ext cx="3943350" cy="1298107"/>
          </a:xfrm>
          <a:prstGeom prst="rect">
            <a:avLst/>
          </a:prstGeom>
        </p:spPr>
      </p:pic>
      <p:pic>
        <p:nvPicPr>
          <p:cNvPr id="9" name="Picture 4" descr="Logo, company name&#10;&#10;Description automatically generated">
            <a:extLst>
              <a:ext uri="{FF2B5EF4-FFF2-40B4-BE49-F238E27FC236}">
                <a16:creationId xmlns:a16="http://schemas.microsoft.com/office/drawing/2014/main" id="{B756B40D-597B-93CF-136A-94545716EF3D}"/>
              </a:ext>
            </a:extLst>
          </p:cNvPr>
          <p:cNvPicPr>
            <a:picLocks noChangeAspect="1"/>
          </p:cNvPicPr>
          <p:nvPr/>
        </p:nvPicPr>
        <p:blipFill>
          <a:blip r:embed="rId4"/>
          <a:stretch>
            <a:fillRect/>
          </a:stretch>
        </p:blipFill>
        <p:spPr>
          <a:xfrm>
            <a:off x="190069" y="4829227"/>
            <a:ext cx="1583460" cy="1351973"/>
          </a:xfrm>
          <a:prstGeom prst="rect">
            <a:avLst/>
          </a:prstGeom>
        </p:spPr>
      </p:pic>
      <p:pic>
        <p:nvPicPr>
          <p:cNvPr id="5" name="Picture 7" descr="Diagram&#10;&#10;Description automatically generated">
            <a:extLst>
              <a:ext uri="{FF2B5EF4-FFF2-40B4-BE49-F238E27FC236}">
                <a16:creationId xmlns:a16="http://schemas.microsoft.com/office/drawing/2014/main" id="{5C081F5B-958D-065A-B70B-41E4D4EA04A9}"/>
              </a:ext>
            </a:extLst>
          </p:cNvPr>
          <p:cNvPicPr>
            <a:picLocks noChangeAspect="1"/>
          </p:cNvPicPr>
          <p:nvPr/>
        </p:nvPicPr>
        <p:blipFill>
          <a:blip r:embed="rId5"/>
          <a:stretch>
            <a:fillRect/>
          </a:stretch>
        </p:blipFill>
        <p:spPr>
          <a:xfrm>
            <a:off x="8001000" y="4508500"/>
            <a:ext cx="1663700" cy="1670050"/>
          </a:xfrm>
          <a:prstGeom prst="rect">
            <a:avLst/>
          </a:prstGeom>
        </p:spPr>
      </p:pic>
    </p:spTree>
    <p:extLst>
      <p:ext uri="{BB962C8B-B14F-4D97-AF65-F5344CB8AC3E}">
        <p14:creationId xmlns:p14="http://schemas.microsoft.com/office/powerpoint/2010/main" val="175145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AB285-25E1-6A21-67FF-DFD241056F51}"/>
              </a:ext>
            </a:extLst>
          </p:cNvPr>
          <p:cNvSpPr>
            <a:spLocks noGrp="1"/>
          </p:cNvSpPr>
          <p:nvPr>
            <p:ph type="title"/>
          </p:nvPr>
        </p:nvSpPr>
        <p:spPr>
          <a:xfrm>
            <a:off x="330200" y="-3175"/>
            <a:ext cx="4927600" cy="1338263"/>
          </a:xfrm>
        </p:spPr>
        <p:txBody>
          <a:bodyPr>
            <a:normAutofit/>
          </a:bodyPr>
          <a:lstStyle/>
          <a:p>
            <a:r>
              <a:rPr lang="en-US" sz="4000" b="1">
                <a:latin typeface="Calibri"/>
                <a:cs typeface="Calibri Light"/>
              </a:rPr>
              <a:t>References</a:t>
            </a:r>
          </a:p>
        </p:txBody>
      </p:sp>
      <p:sp>
        <p:nvSpPr>
          <p:cNvPr id="4" name="TextBox 3">
            <a:extLst>
              <a:ext uri="{FF2B5EF4-FFF2-40B4-BE49-F238E27FC236}">
                <a16:creationId xmlns:a16="http://schemas.microsoft.com/office/drawing/2014/main" id="{193F0901-94B6-D357-B8E5-16CF6829ACA4}"/>
              </a:ext>
            </a:extLst>
          </p:cNvPr>
          <p:cNvSpPr txBox="1"/>
          <p:nvPr/>
        </p:nvSpPr>
        <p:spPr>
          <a:xfrm>
            <a:off x="508000" y="1174750"/>
            <a:ext cx="102362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Calibri Light"/>
                <a:cs typeface="Calibri"/>
              </a:rPr>
              <a:t>[1] </a:t>
            </a:r>
            <a:r>
              <a:rPr lang="en-US" sz="2000" i="1" dirty="0">
                <a:latin typeface="Calibri Light"/>
                <a:ea typeface="+mn-lt"/>
                <a:cs typeface="+mn-lt"/>
              </a:rPr>
              <a:t>Research. </a:t>
            </a:r>
            <a:r>
              <a:rPr lang="en-US" sz="2000" dirty="0">
                <a:latin typeface="Calibri Light"/>
                <a:ea typeface="+mn-lt"/>
                <a:cs typeface="+mn-lt"/>
              </a:rPr>
              <a:t>AAIR Lab. (2021) </a:t>
            </a:r>
            <a:r>
              <a:rPr lang="en-US" sz="2000" i="1" dirty="0" err="1">
                <a:latin typeface="Calibri Light"/>
                <a:ea typeface="+mn-lt"/>
                <a:cs typeface="+mn-lt"/>
              </a:rPr>
              <a:t>Jedai</a:t>
            </a:r>
            <a:r>
              <a:rPr lang="en-US" sz="2000" i="1" dirty="0">
                <a:latin typeface="Calibri Light"/>
                <a:ea typeface="+mn-lt"/>
                <a:cs typeface="+mn-lt"/>
              </a:rPr>
              <a:t> Explains Decision-Making Ai</a:t>
            </a:r>
            <a:r>
              <a:rPr lang="en-US" sz="2000" dirty="0">
                <a:latin typeface="Calibri Light"/>
                <a:ea typeface="+mn-lt"/>
                <a:cs typeface="+mn-lt"/>
              </a:rPr>
              <a:t>. Retrieved April 7, 2023 from </a:t>
            </a:r>
            <a:r>
              <a:rPr lang="en-US" sz="2000" dirty="0">
                <a:latin typeface="Calibri Light"/>
                <a:ea typeface="+mn-lt"/>
                <a:cs typeface="+mn-lt"/>
                <a:hlinkClick r:id="rId2"/>
              </a:rPr>
              <a:t>https://aair-lab.github.io/</a:t>
            </a:r>
            <a:r>
              <a:rPr lang="en-US" sz="2000" dirty="0">
                <a:latin typeface="Calibri Light"/>
                <a:ea typeface="+mn-lt"/>
                <a:cs typeface="+mn-lt"/>
              </a:rPr>
              <a:t> </a:t>
            </a:r>
          </a:p>
          <a:p>
            <a:endParaRPr lang="en-US" sz="2000" dirty="0">
              <a:latin typeface="Calibri Light"/>
              <a:ea typeface="Calibri"/>
              <a:cs typeface="Calibri"/>
            </a:endParaRPr>
          </a:p>
          <a:p>
            <a:endParaRPr lang="en-US" sz="2000">
              <a:latin typeface="Calibri Light"/>
              <a:cs typeface="Calibri"/>
            </a:endParaRPr>
          </a:p>
          <a:p>
            <a:pPr marL="285750" indent="-285750">
              <a:buFont typeface="Arial"/>
              <a:buChar char="•"/>
            </a:pPr>
            <a:endParaRPr lang="en-US" sz="2800">
              <a:latin typeface="Calibri" panose="020F0502020204030204"/>
              <a:cs typeface="Calibri"/>
            </a:endParaRPr>
          </a:p>
        </p:txBody>
      </p:sp>
      <p:pic>
        <p:nvPicPr>
          <p:cNvPr id="8" name="Picture 5" descr="A picture containing text, device&#10;&#10;Description automatically generated">
            <a:extLst>
              <a:ext uri="{FF2B5EF4-FFF2-40B4-BE49-F238E27FC236}">
                <a16:creationId xmlns:a16="http://schemas.microsoft.com/office/drawing/2014/main" id="{0BED9C30-2AEF-6BDC-0E02-7FF34E6F98F6}"/>
              </a:ext>
            </a:extLst>
          </p:cNvPr>
          <p:cNvPicPr>
            <a:picLocks noChangeAspect="1"/>
          </p:cNvPicPr>
          <p:nvPr/>
        </p:nvPicPr>
        <p:blipFill>
          <a:blip r:embed="rId3"/>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796379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0AB285-25E1-6A21-67FF-DFD241056F51}"/>
              </a:ext>
            </a:extLst>
          </p:cNvPr>
          <p:cNvSpPr>
            <a:spLocks noGrp="1"/>
          </p:cNvSpPr>
          <p:nvPr>
            <p:ph type="title"/>
          </p:nvPr>
        </p:nvSpPr>
        <p:spPr>
          <a:xfrm>
            <a:off x="6671480" y="3067105"/>
            <a:ext cx="3547541" cy="719843"/>
          </a:xfrm>
        </p:spPr>
        <p:txBody>
          <a:bodyPr vert="horz" lIns="91440" tIns="45720" rIns="91440" bIns="45720" rtlCol="0" anchor="t">
            <a:noAutofit/>
          </a:bodyPr>
          <a:lstStyle/>
          <a:p>
            <a:r>
              <a:rPr lang="en-US" sz="4800" b="1" kern="1200" dirty="0">
                <a:latin typeface="Calibri"/>
                <a:cs typeface="Calibri"/>
              </a:rPr>
              <a:t>Thank You!</a:t>
            </a:r>
            <a:endParaRPr lang="en-US" sz="4800" kern="1200" dirty="0">
              <a:latin typeface="Calibri"/>
              <a:ea typeface="Calibri"/>
              <a:cs typeface="Calibri"/>
            </a:endParaRPr>
          </a:p>
        </p:txBody>
      </p:sp>
      <p:pic>
        <p:nvPicPr>
          <p:cNvPr id="4" name="Picture 5" descr="A picture containing text, device&#10;&#10;Description automatically generated">
            <a:extLst>
              <a:ext uri="{FF2B5EF4-FFF2-40B4-BE49-F238E27FC236}">
                <a16:creationId xmlns:a16="http://schemas.microsoft.com/office/drawing/2014/main" id="{85CCB4B0-7517-C533-EF1E-AC3A3ABABEC9}"/>
              </a:ext>
            </a:extLst>
          </p:cNvPr>
          <p:cNvPicPr>
            <a:picLocks noChangeAspect="1"/>
          </p:cNvPicPr>
          <p:nvPr/>
        </p:nvPicPr>
        <p:blipFill rotWithShape="1">
          <a:blip r:embed="rId2"/>
          <a:srcRect r="-1" b="1058"/>
          <a:stretch/>
        </p:blipFill>
        <p:spPr>
          <a:xfrm>
            <a:off x="11142344" y="5078189"/>
            <a:ext cx="1047953" cy="177373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43" name="Group 42">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44" name="Freeform: Shape 43">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6703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8" descr="Icon&#10;&#10;Description automatically generated">
            <a:extLst>
              <a:ext uri="{FF2B5EF4-FFF2-40B4-BE49-F238E27FC236}">
                <a16:creationId xmlns:a16="http://schemas.microsoft.com/office/drawing/2014/main" id="{06308379-2769-DCA4-A657-917813B5DE02}"/>
              </a:ext>
            </a:extLst>
          </p:cNvPr>
          <p:cNvPicPr>
            <a:picLocks noChangeAspect="1"/>
          </p:cNvPicPr>
          <p:nvPr/>
        </p:nvPicPr>
        <p:blipFill rotWithShape="1">
          <a:blip r:embed="rId2"/>
          <a:srcRect l="-2581" t="2051" r="77419" b="-2051"/>
          <a:stretch/>
        </p:blipFill>
        <p:spPr>
          <a:xfrm>
            <a:off x="403563" y="2180189"/>
            <a:ext cx="2451276" cy="1901628"/>
          </a:xfrm>
          <a:prstGeom prst="rect">
            <a:avLst/>
          </a:prstGeom>
        </p:spPr>
      </p:pic>
      <p:sp>
        <p:nvSpPr>
          <p:cNvPr id="9" name="TextBox 8">
            <a:extLst>
              <a:ext uri="{FF2B5EF4-FFF2-40B4-BE49-F238E27FC236}">
                <a16:creationId xmlns:a16="http://schemas.microsoft.com/office/drawing/2014/main" id="{0358E834-8C94-31E4-2614-853542D7B346}"/>
              </a:ext>
            </a:extLst>
          </p:cNvPr>
          <p:cNvSpPr txBox="1"/>
          <p:nvPr/>
        </p:nvSpPr>
        <p:spPr>
          <a:xfrm>
            <a:off x="757261" y="4029143"/>
            <a:ext cx="20646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alibri Light"/>
                <a:cs typeface="Arial"/>
              </a:rPr>
              <a:t>What is AI?</a:t>
            </a:r>
          </a:p>
        </p:txBody>
      </p:sp>
      <p:sp>
        <p:nvSpPr>
          <p:cNvPr id="12" name="TextBox 11">
            <a:extLst>
              <a:ext uri="{FF2B5EF4-FFF2-40B4-BE49-F238E27FC236}">
                <a16:creationId xmlns:a16="http://schemas.microsoft.com/office/drawing/2014/main" id="{322790E2-1ED1-1234-EF96-A11CF7114A76}"/>
              </a:ext>
            </a:extLst>
          </p:cNvPr>
          <p:cNvSpPr txBox="1"/>
          <p:nvPr/>
        </p:nvSpPr>
        <p:spPr>
          <a:xfrm>
            <a:off x="4438281" y="4029143"/>
            <a:ext cx="316591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alibri Light"/>
                <a:cs typeface="Arial"/>
              </a:rPr>
              <a:t>Why is AI useful?</a:t>
            </a:r>
            <a:endParaRPr lang="en-US"/>
          </a:p>
        </p:txBody>
      </p:sp>
      <p:sp>
        <p:nvSpPr>
          <p:cNvPr id="15" name="TextBox 14">
            <a:extLst>
              <a:ext uri="{FF2B5EF4-FFF2-40B4-BE49-F238E27FC236}">
                <a16:creationId xmlns:a16="http://schemas.microsoft.com/office/drawing/2014/main" id="{90022F54-16C0-352B-EC92-F24A9CAD5DBC}"/>
              </a:ext>
            </a:extLst>
          </p:cNvPr>
          <p:cNvSpPr txBox="1"/>
          <p:nvPr/>
        </p:nvSpPr>
        <p:spPr>
          <a:xfrm>
            <a:off x="8419795" y="3957673"/>
            <a:ext cx="328828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a:latin typeface="Calibri Light"/>
                <a:cs typeface="Arial"/>
              </a:rPr>
              <a:t>How can AI be simplified?</a:t>
            </a:r>
            <a:endParaRPr lang="en-US">
              <a:cs typeface="Calibri" panose="020F0502020204030204"/>
            </a:endParaRPr>
          </a:p>
        </p:txBody>
      </p:sp>
      <p:sp>
        <p:nvSpPr>
          <p:cNvPr id="23" name="Title 1">
            <a:extLst>
              <a:ext uri="{FF2B5EF4-FFF2-40B4-BE49-F238E27FC236}">
                <a16:creationId xmlns:a16="http://schemas.microsoft.com/office/drawing/2014/main" id="{D568986D-6B30-703D-AEF7-73F88E8F33D3}"/>
              </a:ext>
            </a:extLst>
          </p:cNvPr>
          <p:cNvSpPr>
            <a:spLocks noGrp="1"/>
          </p:cNvSpPr>
          <p:nvPr>
            <p:ph type="title"/>
          </p:nvPr>
        </p:nvSpPr>
        <p:spPr>
          <a:xfrm>
            <a:off x="4280794" y="297751"/>
            <a:ext cx="3480322" cy="1338263"/>
          </a:xfrm>
        </p:spPr>
        <p:txBody>
          <a:bodyPr>
            <a:noAutofit/>
          </a:bodyPr>
          <a:lstStyle/>
          <a:p>
            <a:r>
              <a:rPr lang="en-US" b="1">
                <a:latin typeface="Calibri"/>
                <a:cs typeface="Calibri Light"/>
              </a:rPr>
              <a:t>Background</a:t>
            </a:r>
            <a:endParaRPr lang="en-US">
              <a:cs typeface="Calibri Light"/>
            </a:endParaRPr>
          </a:p>
        </p:txBody>
      </p:sp>
      <p:sp>
        <p:nvSpPr>
          <p:cNvPr id="27" name="Rectangle 26">
            <a:extLst>
              <a:ext uri="{FF2B5EF4-FFF2-40B4-BE49-F238E27FC236}">
                <a16:creationId xmlns:a16="http://schemas.microsoft.com/office/drawing/2014/main" id="{F8046472-98C7-82E5-72C9-53258D668207}"/>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12" descr="Classroom with solid fill">
            <a:extLst>
              <a:ext uri="{FF2B5EF4-FFF2-40B4-BE49-F238E27FC236}">
                <a16:creationId xmlns:a16="http://schemas.microsoft.com/office/drawing/2014/main" id="{B7C9F4E8-B9D2-AE5A-B6A6-754D55B06A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60581" y="2302560"/>
            <a:ext cx="1602658" cy="1608803"/>
          </a:xfrm>
          <a:prstGeom prst="rect">
            <a:avLst/>
          </a:prstGeom>
        </p:spPr>
      </p:pic>
      <p:pic>
        <p:nvPicPr>
          <p:cNvPr id="2" name="Graphic 3" descr="Double Tap Gesture with solid fill">
            <a:extLst>
              <a:ext uri="{FF2B5EF4-FFF2-40B4-BE49-F238E27FC236}">
                <a16:creationId xmlns:a16="http://schemas.microsoft.com/office/drawing/2014/main" id="{31270482-ED1B-1353-B0F0-683D72AF6C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176345" y="2325414"/>
            <a:ext cx="1408386" cy="1413641"/>
          </a:xfrm>
          <a:prstGeom prst="rect">
            <a:avLst/>
          </a:prstGeom>
        </p:spPr>
      </p:pic>
      <p:pic>
        <p:nvPicPr>
          <p:cNvPr id="5" name="Picture 5" descr="A picture containing text, device&#10;&#10;Description automatically generated">
            <a:extLst>
              <a:ext uri="{FF2B5EF4-FFF2-40B4-BE49-F238E27FC236}">
                <a16:creationId xmlns:a16="http://schemas.microsoft.com/office/drawing/2014/main" id="{CD6D69A8-4BD0-0435-4893-6C34829060DF}"/>
              </a:ext>
            </a:extLst>
          </p:cNvPr>
          <p:cNvPicPr>
            <a:picLocks noChangeAspect="1"/>
          </p:cNvPicPr>
          <p:nvPr/>
        </p:nvPicPr>
        <p:blipFill>
          <a:blip r:embed="rId7"/>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3168561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DAD98D-B3B6-6293-3197-6F25FBC6529A}"/>
              </a:ext>
            </a:extLst>
          </p:cNvPr>
          <p:cNvSpPr txBox="1"/>
          <p:nvPr/>
        </p:nvSpPr>
        <p:spPr>
          <a:xfrm>
            <a:off x="970021" y="124644"/>
            <a:ext cx="48292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Calibri"/>
                <a:cs typeface="Arial"/>
              </a:rPr>
              <a:t>Defining Terms</a:t>
            </a:r>
            <a:endParaRPr lang="en-US" b="1">
              <a:latin typeface="Calibri"/>
              <a:cs typeface="Calibri"/>
            </a:endParaRPr>
          </a:p>
        </p:txBody>
      </p:sp>
      <p:pic>
        <p:nvPicPr>
          <p:cNvPr id="10" name="Picture 8" descr="Icon&#10;&#10;Description automatically generated">
            <a:extLst>
              <a:ext uri="{FF2B5EF4-FFF2-40B4-BE49-F238E27FC236}">
                <a16:creationId xmlns:a16="http://schemas.microsoft.com/office/drawing/2014/main" id="{D590F97E-6EC4-AFB0-28B5-821DADA21F07}"/>
              </a:ext>
            </a:extLst>
          </p:cNvPr>
          <p:cNvPicPr>
            <a:picLocks noChangeAspect="1"/>
          </p:cNvPicPr>
          <p:nvPr/>
        </p:nvPicPr>
        <p:blipFill rotWithShape="1">
          <a:blip r:embed="rId3"/>
          <a:srcRect l="5657" t="9231" r="80943" b="17949"/>
          <a:stretch/>
        </p:blipFill>
        <p:spPr>
          <a:xfrm>
            <a:off x="37695" y="37192"/>
            <a:ext cx="845008" cy="890251"/>
          </a:xfrm>
          <a:prstGeom prst="rect">
            <a:avLst/>
          </a:prstGeom>
        </p:spPr>
      </p:pic>
      <p:sp>
        <p:nvSpPr>
          <p:cNvPr id="14" name="TextBox 13">
            <a:extLst>
              <a:ext uri="{FF2B5EF4-FFF2-40B4-BE49-F238E27FC236}">
                <a16:creationId xmlns:a16="http://schemas.microsoft.com/office/drawing/2014/main" id="{11000336-CE48-3E45-87A0-617F948EE71C}"/>
              </a:ext>
            </a:extLst>
          </p:cNvPr>
          <p:cNvSpPr txBox="1"/>
          <p:nvPr/>
        </p:nvSpPr>
        <p:spPr>
          <a:xfrm>
            <a:off x="714191" y="869067"/>
            <a:ext cx="11250115" cy="747897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accent2"/>
                </a:solidFill>
                <a:latin typeface="Calibri Light"/>
                <a:cs typeface="Arial"/>
              </a:rPr>
              <a:t>AI </a:t>
            </a:r>
            <a:endParaRPr lang="en-US" sz="3200">
              <a:solidFill>
                <a:schemeClr val="accent2"/>
              </a:solidFill>
              <a:latin typeface="Calibri"/>
              <a:cs typeface="Calibri"/>
            </a:endParaRPr>
          </a:p>
          <a:p>
            <a:pPr marL="457200" indent="-457200">
              <a:buFont typeface="Arial"/>
              <a:buChar char="•"/>
            </a:pPr>
            <a:r>
              <a:rPr lang="en-US" sz="3200">
                <a:latin typeface="Calibri Light"/>
                <a:cs typeface="Arial"/>
              </a:rPr>
              <a:t>The development of computer systems that can </a:t>
            </a:r>
            <a:r>
              <a:rPr lang="en-US" sz="3200" b="1">
                <a:latin typeface="Calibri Light"/>
                <a:cs typeface="Arial"/>
              </a:rPr>
              <a:t>simulate human intelligence and behavior</a:t>
            </a:r>
            <a:r>
              <a:rPr lang="en-US" sz="3200">
                <a:latin typeface="Calibri Light"/>
                <a:cs typeface="Arial"/>
              </a:rPr>
              <a:t> </a:t>
            </a:r>
            <a:endParaRPr lang="en-US" sz="3200">
              <a:latin typeface="Calibri"/>
              <a:cs typeface="Calibri"/>
            </a:endParaRPr>
          </a:p>
          <a:p>
            <a:r>
              <a:rPr lang="en-US" sz="3200">
                <a:solidFill>
                  <a:schemeClr val="accent2"/>
                </a:solidFill>
                <a:latin typeface="Calibri Light"/>
                <a:cs typeface="Arial"/>
              </a:rPr>
              <a:t>Task and Motion Planning</a:t>
            </a:r>
          </a:p>
          <a:p>
            <a:pPr marL="457200" indent="-457200">
              <a:buFont typeface="Arial"/>
              <a:buChar char="•"/>
            </a:pPr>
            <a:r>
              <a:rPr lang="en-US" sz="3200">
                <a:latin typeface="Calibri Light"/>
                <a:ea typeface="+mn-lt"/>
                <a:cs typeface="+mn-lt"/>
              </a:rPr>
              <a:t>Combines </a:t>
            </a:r>
            <a:r>
              <a:rPr lang="en-US" sz="3200" b="1">
                <a:latin typeface="Calibri Light"/>
                <a:ea typeface="+mn-lt"/>
                <a:cs typeface="+mn-lt"/>
              </a:rPr>
              <a:t>high-level task planning with low-level motion planning</a:t>
            </a:r>
            <a:r>
              <a:rPr lang="en-US" sz="3200">
                <a:latin typeface="Calibri Light"/>
                <a:ea typeface="+mn-lt"/>
                <a:cs typeface="+mn-lt"/>
              </a:rPr>
              <a:t> to enable robots and other autonomous agents to </a:t>
            </a:r>
            <a:r>
              <a:rPr lang="en-US" sz="3200" b="1">
                <a:latin typeface="Calibri Light"/>
                <a:ea typeface="+mn-lt"/>
                <a:cs typeface="+mn-lt"/>
              </a:rPr>
              <a:t>perform complex tasks</a:t>
            </a:r>
            <a:r>
              <a:rPr lang="en-US" sz="3200">
                <a:latin typeface="Calibri Light"/>
                <a:ea typeface="+mn-lt"/>
                <a:cs typeface="+mn-lt"/>
              </a:rPr>
              <a:t> in the physical world</a:t>
            </a:r>
            <a:endParaRPr lang="en-US" sz="3200">
              <a:latin typeface="Calibri Light"/>
              <a:cs typeface="Arial"/>
            </a:endParaRPr>
          </a:p>
          <a:p>
            <a:r>
              <a:rPr lang="en-US" sz="3200" err="1">
                <a:solidFill>
                  <a:schemeClr val="accent2"/>
                </a:solidFill>
                <a:latin typeface="Calibri Light"/>
                <a:cs typeface="Arial"/>
              </a:rPr>
              <a:t>Explainability</a:t>
            </a:r>
            <a:r>
              <a:rPr lang="en-US" sz="3200">
                <a:solidFill>
                  <a:schemeClr val="accent2"/>
                </a:solidFill>
                <a:latin typeface="Calibri Light"/>
                <a:ea typeface="+mn-lt"/>
                <a:cs typeface="Arial"/>
              </a:rPr>
              <a:t> in</a:t>
            </a:r>
            <a:r>
              <a:rPr lang="en-US" sz="3200">
                <a:solidFill>
                  <a:schemeClr val="accent2"/>
                </a:solidFill>
                <a:latin typeface="Calibri Light"/>
                <a:cs typeface="Arial"/>
              </a:rPr>
              <a:t> AI</a:t>
            </a:r>
            <a:endParaRPr lang="en-US" sz="3200">
              <a:solidFill>
                <a:schemeClr val="accent2"/>
              </a:solidFill>
              <a:cs typeface="Calibri"/>
            </a:endParaRPr>
          </a:p>
          <a:p>
            <a:pPr marL="457200" indent="-457200">
              <a:buFont typeface="Arial"/>
              <a:buChar char="•"/>
            </a:pPr>
            <a:r>
              <a:rPr lang="en-US" sz="3200">
                <a:latin typeface="Calibri Light"/>
                <a:ea typeface="+mn-lt"/>
                <a:cs typeface="+mn-lt"/>
              </a:rPr>
              <a:t>Refers to the ability of AI systems to </a:t>
            </a:r>
            <a:r>
              <a:rPr lang="en-US" sz="3200" b="1">
                <a:latin typeface="Calibri Light"/>
                <a:ea typeface="+mn-lt"/>
                <a:cs typeface="+mn-lt"/>
              </a:rPr>
              <a:t>provide clear and understandable explanations</a:t>
            </a:r>
            <a:r>
              <a:rPr lang="en-US" sz="3200">
                <a:latin typeface="Calibri Light"/>
                <a:ea typeface="+mn-lt"/>
                <a:cs typeface="+mn-lt"/>
              </a:rPr>
              <a:t> for their decisions and actions</a:t>
            </a:r>
            <a:endParaRPr lang="en-US" sz="3200">
              <a:latin typeface="Calibri Light"/>
              <a:cs typeface="Arial"/>
            </a:endParaRPr>
          </a:p>
          <a:p>
            <a:endParaRPr lang="en-US" sz="3200">
              <a:latin typeface="Calibri Light"/>
              <a:cs typeface="Arial"/>
            </a:endParaRPr>
          </a:p>
          <a:p>
            <a:pPr>
              <a:buChar char="•"/>
            </a:pPr>
            <a:endParaRPr lang="en-US" sz="3200">
              <a:latin typeface="Calibri Light"/>
              <a:cs typeface="Arial"/>
            </a:endParaRPr>
          </a:p>
          <a:p>
            <a:pPr>
              <a:buChar char="•"/>
            </a:pPr>
            <a:endParaRPr lang="en-US" sz="3200">
              <a:latin typeface="Calibri Light"/>
              <a:cs typeface="Arial"/>
            </a:endParaRPr>
          </a:p>
          <a:p>
            <a:pPr>
              <a:buChar char="•"/>
            </a:pPr>
            <a:endParaRPr lang="en-US" sz="3200">
              <a:latin typeface="Calibri Light"/>
              <a:cs typeface="Arial"/>
            </a:endParaRPr>
          </a:p>
          <a:p>
            <a:endParaRPr lang="en-US" sz="3200">
              <a:latin typeface="Calibri Light"/>
              <a:cs typeface="Arial"/>
            </a:endParaRPr>
          </a:p>
        </p:txBody>
      </p:sp>
      <p:sp>
        <p:nvSpPr>
          <p:cNvPr id="18" name="Rectangle 17">
            <a:extLst>
              <a:ext uri="{FF2B5EF4-FFF2-40B4-BE49-F238E27FC236}">
                <a16:creationId xmlns:a16="http://schemas.microsoft.com/office/drawing/2014/main" id="{F3C4063D-C5E6-5D0E-994F-9890B3CBC4A1}"/>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5" descr="A picture containing text, device&#10;&#10;Description automatically generated">
            <a:extLst>
              <a:ext uri="{FF2B5EF4-FFF2-40B4-BE49-F238E27FC236}">
                <a16:creationId xmlns:a16="http://schemas.microsoft.com/office/drawing/2014/main" id="{A8EBB5F9-49EE-A706-0DC2-4C09D8F0821C}"/>
              </a:ext>
            </a:extLst>
          </p:cNvPr>
          <p:cNvPicPr>
            <a:picLocks noChangeAspect="1"/>
          </p:cNvPicPr>
          <p:nvPr/>
        </p:nvPicPr>
        <p:blipFill>
          <a:blip r:embed="rId4"/>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38986719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1DAD98D-B3B6-6293-3197-6F25FBC6529A}"/>
              </a:ext>
            </a:extLst>
          </p:cNvPr>
          <p:cNvSpPr txBox="1"/>
          <p:nvPr/>
        </p:nvSpPr>
        <p:spPr>
          <a:xfrm>
            <a:off x="970021" y="124644"/>
            <a:ext cx="482923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Calibri"/>
                <a:cs typeface="Arial"/>
              </a:rPr>
              <a:t>Defining Terms cont.</a:t>
            </a:r>
            <a:endParaRPr lang="en-US" b="1">
              <a:latin typeface="Calibri"/>
              <a:cs typeface="Calibri"/>
            </a:endParaRPr>
          </a:p>
        </p:txBody>
      </p:sp>
      <p:pic>
        <p:nvPicPr>
          <p:cNvPr id="10" name="Picture 8" descr="Icon&#10;&#10;Description automatically generated">
            <a:extLst>
              <a:ext uri="{FF2B5EF4-FFF2-40B4-BE49-F238E27FC236}">
                <a16:creationId xmlns:a16="http://schemas.microsoft.com/office/drawing/2014/main" id="{D590F97E-6EC4-AFB0-28B5-821DADA21F07}"/>
              </a:ext>
            </a:extLst>
          </p:cNvPr>
          <p:cNvPicPr>
            <a:picLocks noChangeAspect="1"/>
          </p:cNvPicPr>
          <p:nvPr/>
        </p:nvPicPr>
        <p:blipFill rotWithShape="1">
          <a:blip r:embed="rId3"/>
          <a:srcRect l="5657" t="9231" r="80943" b="17949"/>
          <a:stretch/>
        </p:blipFill>
        <p:spPr>
          <a:xfrm>
            <a:off x="37695" y="37192"/>
            <a:ext cx="845008" cy="890251"/>
          </a:xfrm>
          <a:prstGeom prst="rect">
            <a:avLst/>
          </a:prstGeom>
        </p:spPr>
      </p:pic>
      <p:sp>
        <p:nvSpPr>
          <p:cNvPr id="14" name="TextBox 13">
            <a:extLst>
              <a:ext uri="{FF2B5EF4-FFF2-40B4-BE49-F238E27FC236}">
                <a16:creationId xmlns:a16="http://schemas.microsoft.com/office/drawing/2014/main" id="{11000336-CE48-3E45-87A0-617F948EE71C}"/>
              </a:ext>
            </a:extLst>
          </p:cNvPr>
          <p:cNvSpPr txBox="1"/>
          <p:nvPr/>
        </p:nvSpPr>
        <p:spPr>
          <a:xfrm>
            <a:off x="614490" y="996399"/>
            <a:ext cx="11250115" cy="66787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solidFill>
                  <a:schemeClr val="accent2"/>
                </a:solidFill>
                <a:latin typeface="Calibri Light"/>
                <a:cs typeface="Arial"/>
              </a:rPr>
              <a:t>Reinforcement Learning</a:t>
            </a:r>
            <a:endParaRPr lang="en-US" sz="3200">
              <a:solidFill>
                <a:schemeClr val="accent2"/>
              </a:solidFill>
              <a:latin typeface="Calibri"/>
              <a:cs typeface="Calibri"/>
            </a:endParaRPr>
          </a:p>
          <a:p>
            <a:pPr marL="457200" indent="-457200">
              <a:buFont typeface="Arial"/>
              <a:buChar char="•"/>
            </a:pPr>
            <a:r>
              <a:rPr lang="en-US" sz="3200">
                <a:latin typeface="Calibri Light"/>
                <a:ea typeface="+mn-lt"/>
                <a:cs typeface="+mn-lt"/>
              </a:rPr>
              <a:t>An AI approach where an agent learns to make decisions by </a:t>
            </a:r>
            <a:r>
              <a:rPr lang="en-US" sz="3200" b="1">
                <a:latin typeface="Calibri Light"/>
                <a:ea typeface="+mn-lt"/>
                <a:cs typeface="+mn-lt"/>
              </a:rPr>
              <a:t>interacting with its environment</a:t>
            </a:r>
            <a:r>
              <a:rPr lang="en-US" sz="3200">
                <a:latin typeface="Calibri Light"/>
                <a:ea typeface="+mn-lt"/>
                <a:cs typeface="+mn-lt"/>
              </a:rPr>
              <a:t> and </a:t>
            </a:r>
            <a:r>
              <a:rPr lang="en-US" sz="3200" b="1">
                <a:latin typeface="Calibri Light"/>
                <a:ea typeface="+mn-lt"/>
                <a:cs typeface="+mn-lt"/>
              </a:rPr>
              <a:t>receiving feedback in the form of rewards or punishments</a:t>
            </a:r>
            <a:endParaRPr lang="en-US" sz="3200" b="1">
              <a:latin typeface="Calibri Light"/>
              <a:cs typeface="Arial"/>
            </a:endParaRPr>
          </a:p>
          <a:p>
            <a:pPr>
              <a:buChar char="•"/>
            </a:pPr>
            <a:endParaRPr lang="en-US" sz="3200">
              <a:latin typeface="Calibri Light"/>
              <a:cs typeface="Arial"/>
            </a:endParaRPr>
          </a:p>
          <a:p>
            <a:r>
              <a:rPr lang="en-US" sz="3200">
                <a:solidFill>
                  <a:schemeClr val="accent2"/>
                </a:solidFill>
                <a:latin typeface="Calibri Light"/>
                <a:cs typeface="Arial"/>
              </a:rPr>
              <a:t>Generalized Planning</a:t>
            </a:r>
            <a:endParaRPr lang="en-US" sz="3200">
              <a:solidFill>
                <a:schemeClr val="accent2"/>
              </a:solidFill>
              <a:cs typeface="Calibri"/>
            </a:endParaRPr>
          </a:p>
          <a:p>
            <a:pPr marL="457200" indent="-457200">
              <a:buFont typeface="Arial"/>
              <a:buChar char="•"/>
            </a:pPr>
            <a:r>
              <a:rPr lang="en-US" sz="3200">
                <a:latin typeface="Calibri Light"/>
                <a:ea typeface="+mn-lt"/>
                <a:cs typeface="+mn-lt"/>
              </a:rPr>
              <a:t>An AI approach that aims to </a:t>
            </a:r>
            <a:r>
              <a:rPr lang="en-US" sz="3200" b="1">
                <a:latin typeface="Calibri Light"/>
                <a:ea typeface="+mn-lt"/>
                <a:cs typeface="+mn-lt"/>
              </a:rPr>
              <a:t>develop planning algorithms</a:t>
            </a:r>
            <a:r>
              <a:rPr lang="en-US" sz="3200">
                <a:latin typeface="Calibri Light"/>
                <a:ea typeface="+mn-lt"/>
                <a:cs typeface="+mn-lt"/>
              </a:rPr>
              <a:t> that can generate plans that are valid </a:t>
            </a:r>
            <a:r>
              <a:rPr lang="en-US" sz="3200" b="1">
                <a:latin typeface="Calibri Light"/>
                <a:ea typeface="+mn-lt"/>
                <a:cs typeface="+mn-lt"/>
              </a:rPr>
              <a:t>for multiple related problem instances</a:t>
            </a:r>
            <a:r>
              <a:rPr lang="en-US" sz="3200">
                <a:latin typeface="Calibri Light"/>
                <a:ea typeface="+mn-lt"/>
                <a:cs typeface="+mn-lt"/>
              </a:rPr>
              <a:t>, rather than a specific one</a:t>
            </a:r>
            <a:endParaRPr lang="en-US" sz="3200">
              <a:latin typeface="Calibri Light"/>
              <a:cs typeface="Arial"/>
            </a:endParaRPr>
          </a:p>
          <a:p>
            <a:endParaRPr lang="en-US" sz="2800">
              <a:latin typeface="Calibri Light"/>
              <a:cs typeface="Calibri"/>
            </a:endParaRPr>
          </a:p>
          <a:p>
            <a:pPr>
              <a:buChar char="•"/>
            </a:pPr>
            <a:endParaRPr lang="en-US" sz="2800">
              <a:latin typeface="Calibri Light"/>
              <a:cs typeface="Arial"/>
            </a:endParaRPr>
          </a:p>
          <a:p>
            <a:pPr>
              <a:buChar char="•"/>
            </a:pPr>
            <a:endParaRPr lang="en-US" sz="2800">
              <a:latin typeface="Calibri Light"/>
              <a:cs typeface="Arial"/>
            </a:endParaRPr>
          </a:p>
          <a:p>
            <a:pPr>
              <a:buChar char="•"/>
            </a:pPr>
            <a:endParaRPr lang="en-US" sz="2800">
              <a:latin typeface="Calibri Light"/>
              <a:cs typeface="Arial"/>
            </a:endParaRPr>
          </a:p>
          <a:p>
            <a:endParaRPr lang="en-US" sz="2800">
              <a:latin typeface="Calibri Light"/>
              <a:cs typeface="Arial"/>
            </a:endParaRPr>
          </a:p>
        </p:txBody>
      </p:sp>
      <p:sp>
        <p:nvSpPr>
          <p:cNvPr id="18" name="Rectangle 17">
            <a:extLst>
              <a:ext uri="{FF2B5EF4-FFF2-40B4-BE49-F238E27FC236}">
                <a16:creationId xmlns:a16="http://schemas.microsoft.com/office/drawing/2014/main" id="{F3C4063D-C5E6-5D0E-994F-9890B3CBC4A1}"/>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device&#10;&#10;Description automatically generated">
            <a:extLst>
              <a:ext uri="{FF2B5EF4-FFF2-40B4-BE49-F238E27FC236}">
                <a16:creationId xmlns:a16="http://schemas.microsoft.com/office/drawing/2014/main" id="{A7E7EC5E-B493-A7E1-80A7-CA97C2B3AF39}"/>
              </a:ext>
            </a:extLst>
          </p:cNvPr>
          <p:cNvPicPr>
            <a:picLocks noChangeAspect="1"/>
          </p:cNvPicPr>
          <p:nvPr/>
        </p:nvPicPr>
        <p:blipFill>
          <a:blip r:embed="rId4"/>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211840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D73E4B-094B-3E9C-7F4C-5C07E1EBACF6}"/>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16C47-00B0-3284-B8E1-E509610C16D4}"/>
              </a:ext>
            </a:extLst>
          </p:cNvPr>
          <p:cNvSpPr txBox="1"/>
          <p:nvPr/>
        </p:nvSpPr>
        <p:spPr>
          <a:xfrm>
            <a:off x="970021" y="135714"/>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Calibri"/>
                <a:cs typeface="Arial"/>
              </a:rPr>
              <a:t>Why is AI Useful?</a:t>
            </a:r>
          </a:p>
        </p:txBody>
      </p:sp>
      <p:sp>
        <p:nvSpPr>
          <p:cNvPr id="13" name="TextBox 12">
            <a:extLst>
              <a:ext uri="{FF2B5EF4-FFF2-40B4-BE49-F238E27FC236}">
                <a16:creationId xmlns:a16="http://schemas.microsoft.com/office/drawing/2014/main" id="{E86E89AB-8D66-94A6-FE94-838DDBDB7883}"/>
              </a:ext>
            </a:extLst>
          </p:cNvPr>
          <p:cNvSpPr txBox="1"/>
          <p:nvPr/>
        </p:nvSpPr>
        <p:spPr>
          <a:xfrm>
            <a:off x="1561469" y="2676633"/>
            <a:ext cx="830908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Calibri Light"/>
                <a:ea typeface="+mn-lt"/>
                <a:cs typeface="+mn-lt"/>
              </a:rPr>
              <a:t>Automate</a:t>
            </a:r>
            <a:r>
              <a:rPr lang="en-US" sz="3200">
                <a:latin typeface="Calibri Light"/>
                <a:ea typeface="+mn-lt"/>
                <a:cs typeface="+mn-lt"/>
              </a:rPr>
              <a:t> repetitive or time-consuming tasks</a:t>
            </a:r>
            <a:endParaRPr lang="en-US">
              <a:latin typeface="Calibri Light"/>
              <a:cs typeface="Calibri Light"/>
            </a:endParaRPr>
          </a:p>
        </p:txBody>
      </p:sp>
      <p:pic>
        <p:nvPicPr>
          <p:cNvPr id="2" name="Graphic 3" descr="Robot Hand with solid fill">
            <a:extLst>
              <a:ext uri="{FF2B5EF4-FFF2-40B4-BE49-F238E27FC236}">
                <a16:creationId xmlns:a16="http://schemas.microsoft.com/office/drawing/2014/main" id="{11B1A6CE-59CD-4123-D3B8-CF07616301D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053" y="2677068"/>
            <a:ext cx="572815" cy="588580"/>
          </a:xfrm>
          <a:prstGeom prst="rect">
            <a:avLst/>
          </a:prstGeom>
        </p:spPr>
      </p:pic>
      <p:pic>
        <p:nvPicPr>
          <p:cNvPr id="4" name="Graphic 4" descr="Bar chart with solid fill">
            <a:extLst>
              <a:ext uri="{FF2B5EF4-FFF2-40B4-BE49-F238E27FC236}">
                <a16:creationId xmlns:a16="http://schemas.microsoft.com/office/drawing/2014/main" id="{52136427-AB04-3157-4D5C-C9B8F6FEC4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55762" y="3915029"/>
            <a:ext cx="572815" cy="583325"/>
          </a:xfrm>
          <a:prstGeom prst="rect">
            <a:avLst/>
          </a:prstGeom>
        </p:spPr>
      </p:pic>
      <p:pic>
        <p:nvPicPr>
          <p:cNvPr id="5" name="Graphic 6" descr="Hourglass Finished with solid fill">
            <a:extLst>
              <a:ext uri="{FF2B5EF4-FFF2-40B4-BE49-F238E27FC236}">
                <a16:creationId xmlns:a16="http://schemas.microsoft.com/office/drawing/2014/main" id="{DCB9F31F-20A3-93D6-6722-7AE532EAB6E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2006" y="5350802"/>
            <a:ext cx="611702" cy="596778"/>
          </a:xfrm>
          <a:prstGeom prst="rect">
            <a:avLst/>
          </a:prstGeom>
        </p:spPr>
      </p:pic>
      <p:sp>
        <p:nvSpPr>
          <p:cNvPr id="7" name="TextBox 6">
            <a:extLst>
              <a:ext uri="{FF2B5EF4-FFF2-40B4-BE49-F238E27FC236}">
                <a16:creationId xmlns:a16="http://schemas.microsoft.com/office/drawing/2014/main" id="{DCC17C6B-1B87-329D-6081-D6F1BD425146}"/>
              </a:ext>
            </a:extLst>
          </p:cNvPr>
          <p:cNvSpPr txBox="1"/>
          <p:nvPr/>
        </p:nvSpPr>
        <p:spPr>
          <a:xfrm>
            <a:off x="1559607" y="3781513"/>
            <a:ext cx="1033328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Calibri Light"/>
                <a:ea typeface="+mn-lt"/>
                <a:cs typeface="+mn-lt"/>
              </a:rPr>
              <a:t>Process and analyze</a:t>
            </a:r>
            <a:r>
              <a:rPr lang="en-US" sz="3200">
                <a:latin typeface="Calibri Light"/>
                <a:ea typeface="+mn-lt"/>
                <a:cs typeface="+mn-lt"/>
              </a:rPr>
              <a:t> large amounts of data </a:t>
            </a:r>
            <a:r>
              <a:rPr lang="en-US" sz="3200" b="1">
                <a:latin typeface="Calibri Light"/>
                <a:ea typeface="+mn-lt"/>
                <a:cs typeface="+mn-lt"/>
              </a:rPr>
              <a:t>quickly</a:t>
            </a:r>
            <a:r>
              <a:rPr lang="en-US" sz="3200">
                <a:latin typeface="Calibri Light"/>
                <a:ea typeface="+mn-lt"/>
                <a:cs typeface="+mn-lt"/>
              </a:rPr>
              <a:t> and </a:t>
            </a:r>
            <a:r>
              <a:rPr lang="en-US" sz="3200" b="1">
                <a:latin typeface="Calibri Light"/>
                <a:ea typeface="+mn-lt"/>
                <a:cs typeface="+mn-lt"/>
              </a:rPr>
              <a:t>accurately</a:t>
            </a:r>
            <a:endParaRPr lang="en-US" sz="3200" b="1">
              <a:latin typeface="Calibri Light"/>
              <a:cs typeface="Calibri"/>
            </a:endParaRPr>
          </a:p>
        </p:txBody>
      </p:sp>
      <p:sp>
        <p:nvSpPr>
          <p:cNvPr id="9" name="TextBox 8">
            <a:extLst>
              <a:ext uri="{FF2B5EF4-FFF2-40B4-BE49-F238E27FC236}">
                <a16:creationId xmlns:a16="http://schemas.microsoft.com/office/drawing/2014/main" id="{B19D4FB7-A0EA-7E36-CF96-93D7AD4FE9AC}"/>
              </a:ext>
            </a:extLst>
          </p:cNvPr>
          <p:cNvSpPr txBox="1"/>
          <p:nvPr/>
        </p:nvSpPr>
        <p:spPr>
          <a:xfrm>
            <a:off x="1559606" y="5362830"/>
            <a:ext cx="9770690"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alibri Light"/>
                <a:ea typeface="+mn-lt"/>
                <a:cs typeface="+mn-lt"/>
              </a:rPr>
              <a:t>Improve</a:t>
            </a:r>
            <a:r>
              <a:rPr lang="en-US" sz="3200" b="1">
                <a:latin typeface="Calibri Light"/>
                <a:ea typeface="+mn-lt"/>
                <a:cs typeface="+mn-lt"/>
              </a:rPr>
              <a:t> efficiency</a:t>
            </a:r>
            <a:r>
              <a:rPr lang="en-US" sz="3200">
                <a:latin typeface="Calibri Light"/>
                <a:ea typeface="+mn-lt"/>
                <a:cs typeface="+mn-lt"/>
              </a:rPr>
              <a:t> and </a:t>
            </a:r>
            <a:r>
              <a:rPr lang="en-US" sz="3200" b="1">
                <a:latin typeface="Calibri Light"/>
                <a:ea typeface="+mn-lt"/>
                <a:cs typeface="+mn-lt"/>
              </a:rPr>
              <a:t>productivity </a:t>
            </a:r>
            <a:r>
              <a:rPr lang="en-US" sz="3200">
                <a:latin typeface="Calibri Light"/>
                <a:ea typeface="+mn-lt"/>
                <a:cs typeface="+mn-lt"/>
              </a:rPr>
              <a:t>in various industries</a:t>
            </a:r>
            <a:endParaRPr lang="en-US" sz="3200">
              <a:latin typeface="Calibri Light"/>
              <a:cs typeface="Calibri"/>
            </a:endParaRPr>
          </a:p>
          <a:p>
            <a:pPr algn="l"/>
            <a:endParaRPr lang="en-US">
              <a:latin typeface="Calibri Light"/>
              <a:cs typeface="Calibri"/>
            </a:endParaRPr>
          </a:p>
        </p:txBody>
      </p:sp>
      <p:pic>
        <p:nvPicPr>
          <p:cNvPr id="11" name="Graphic 3" descr="Double Tap Gesture with solid fill">
            <a:extLst>
              <a:ext uri="{FF2B5EF4-FFF2-40B4-BE49-F238E27FC236}">
                <a16:creationId xmlns:a16="http://schemas.microsoft.com/office/drawing/2014/main" id="{B67CC6DB-0A58-7176-3A9F-AB168CCDE3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2281" y="136950"/>
            <a:ext cx="925540" cy="936050"/>
          </a:xfrm>
          <a:prstGeom prst="rect">
            <a:avLst/>
          </a:prstGeom>
        </p:spPr>
      </p:pic>
      <p:sp>
        <p:nvSpPr>
          <p:cNvPr id="10" name="TextBox 9">
            <a:extLst>
              <a:ext uri="{FF2B5EF4-FFF2-40B4-BE49-F238E27FC236}">
                <a16:creationId xmlns:a16="http://schemas.microsoft.com/office/drawing/2014/main" id="{BF530A5C-60AB-01F3-5FB3-9BF73A8859AD}"/>
              </a:ext>
            </a:extLst>
          </p:cNvPr>
          <p:cNvSpPr txBox="1"/>
          <p:nvPr/>
        </p:nvSpPr>
        <p:spPr>
          <a:xfrm>
            <a:off x="1559606" y="1602335"/>
            <a:ext cx="1053981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Calibri Light"/>
                <a:ea typeface="+mn-lt"/>
                <a:cs typeface="+mn-lt"/>
              </a:rPr>
              <a:t>AI </a:t>
            </a:r>
            <a:r>
              <a:rPr lang="en-US" sz="3200" b="1">
                <a:latin typeface="Calibri Light"/>
                <a:ea typeface="+mn-lt"/>
                <a:cs typeface="+mn-lt"/>
              </a:rPr>
              <a:t>thinks, reasons, and learns similarly</a:t>
            </a:r>
            <a:r>
              <a:rPr lang="en-US" sz="3200">
                <a:latin typeface="Calibri Light"/>
                <a:ea typeface="+mn-lt"/>
                <a:cs typeface="+mn-lt"/>
              </a:rPr>
              <a:t> to the way humans do </a:t>
            </a:r>
            <a:endParaRPr lang="en-US" sz="3200">
              <a:latin typeface="Calibri Light"/>
              <a:cs typeface="Calibri"/>
            </a:endParaRPr>
          </a:p>
          <a:p>
            <a:pPr algn="l"/>
            <a:endParaRPr lang="en-US" sz="3200">
              <a:cs typeface="Calibri"/>
            </a:endParaRPr>
          </a:p>
        </p:txBody>
      </p:sp>
      <p:pic>
        <p:nvPicPr>
          <p:cNvPr id="14" name="Graphic 14" descr="Artificial Intelligence outline">
            <a:extLst>
              <a:ext uri="{FF2B5EF4-FFF2-40B4-BE49-F238E27FC236}">
                <a16:creationId xmlns:a16="http://schemas.microsoft.com/office/drawing/2014/main" id="{0835DD51-CF39-44E5-6A9B-78CCC086E9F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7445" y="1535614"/>
            <a:ext cx="641132" cy="646388"/>
          </a:xfrm>
          <a:prstGeom prst="rect">
            <a:avLst/>
          </a:prstGeom>
        </p:spPr>
      </p:pic>
      <p:pic>
        <p:nvPicPr>
          <p:cNvPr id="15" name="Picture 5" descr="A picture containing text, device&#10;&#10;Description automatically generated">
            <a:extLst>
              <a:ext uri="{FF2B5EF4-FFF2-40B4-BE49-F238E27FC236}">
                <a16:creationId xmlns:a16="http://schemas.microsoft.com/office/drawing/2014/main" id="{29BAD2C4-EA95-A227-A009-17BE553A3A21}"/>
              </a:ext>
            </a:extLst>
          </p:cNvPr>
          <p:cNvPicPr>
            <a:picLocks noChangeAspect="1"/>
          </p:cNvPicPr>
          <p:nvPr/>
        </p:nvPicPr>
        <p:blipFill>
          <a:blip r:embed="rId13"/>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2604176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D73E4B-094B-3E9C-7F4C-5C07E1EBACF6}"/>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D516C47-00B0-3284-B8E1-E509610C16D4}"/>
              </a:ext>
            </a:extLst>
          </p:cNvPr>
          <p:cNvSpPr txBox="1"/>
          <p:nvPr/>
        </p:nvSpPr>
        <p:spPr>
          <a:xfrm>
            <a:off x="970021" y="135714"/>
            <a:ext cx="3888979"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4000">
              <a:latin typeface="Calibri Light"/>
              <a:cs typeface="Arial"/>
            </a:endParaRPr>
          </a:p>
        </p:txBody>
      </p:sp>
      <p:sp>
        <p:nvSpPr>
          <p:cNvPr id="5" name="TextBox 4">
            <a:extLst>
              <a:ext uri="{FF2B5EF4-FFF2-40B4-BE49-F238E27FC236}">
                <a16:creationId xmlns:a16="http://schemas.microsoft.com/office/drawing/2014/main" id="{A350A19B-E18F-F9BE-C50A-E95831497CA4}"/>
              </a:ext>
            </a:extLst>
          </p:cNvPr>
          <p:cNvSpPr txBox="1"/>
          <p:nvPr/>
        </p:nvSpPr>
        <p:spPr>
          <a:xfrm>
            <a:off x="970021" y="141583"/>
            <a:ext cx="8792247"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a:latin typeface="Calibri"/>
                <a:cs typeface="Arial"/>
              </a:rPr>
              <a:t>How can AI be simplified for beginners?</a:t>
            </a:r>
            <a:endParaRPr lang="en-US" b="1">
              <a:latin typeface="Calibri"/>
              <a:cs typeface="Calibri"/>
            </a:endParaRPr>
          </a:p>
        </p:txBody>
      </p:sp>
      <p:sp>
        <p:nvSpPr>
          <p:cNvPr id="7" name="TextBox 6">
            <a:extLst>
              <a:ext uri="{FF2B5EF4-FFF2-40B4-BE49-F238E27FC236}">
                <a16:creationId xmlns:a16="http://schemas.microsoft.com/office/drawing/2014/main" id="{048A5978-84FF-002E-3745-0EF3C5CAD57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latin typeface="Calibri Light"/>
              <a:cs typeface="Segoe UI"/>
            </a:endParaRPr>
          </a:p>
        </p:txBody>
      </p:sp>
      <p:sp>
        <p:nvSpPr>
          <p:cNvPr id="11" name="TextBox 10">
            <a:extLst>
              <a:ext uri="{FF2B5EF4-FFF2-40B4-BE49-F238E27FC236}">
                <a16:creationId xmlns:a16="http://schemas.microsoft.com/office/drawing/2014/main" id="{21C7F237-C846-34C5-CE70-40AA4A1F1475}"/>
              </a:ext>
            </a:extLst>
          </p:cNvPr>
          <p:cNvSpPr txBox="1"/>
          <p:nvPr/>
        </p:nvSpPr>
        <p:spPr>
          <a:xfrm>
            <a:off x="918162" y="1082877"/>
            <a:ext cx="10912837" cy="90178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a:latin typeface="Calibri Light"/>
                <a:ea typeface="+mn-lt"/>
                <a:cs typeface="+mn-lt"/>
              </a:rPr>
              <a:t>Abstraction</a:t>
            </a:r>
            <a:r>
              <a:rPr lang="en-US" sz="3200">
                <a:latin typeface="Calibri Light"/>
                <a:ea typeface="+mn-lt"/>
                <a:cs typeface="+mn-lt"/>
              </a:rPr>
              <a:t> to simplify complex information</a:t>
            </a:r>
            <a:endParaRPr lang="en-US">
              <a:latin typeface="Calibri"/>
              <a:ea typeface="+mn-lt"/>
              <a:cs typeface="+mn-lt"/>
            </a:endParaRPr>
          </a:p>
          <a:p>
            <a:pPr marL="914400" lvl="1" indent="-457200">
              <a:buFont typeface="Arial,Sans-Serif"/>
              <a:buChar char="•"/>
            </a:pPr>
            <a:r>
              <a:rPr lang="en-US" sz="3200">
                <a:latin typeface="Calibri Light"/>
                <a:ea typeface="+mn-lt"/>
                <a:cs typeface="+mn-lt"/>
              </a:rPr>
              <a:t>Prioritize fundamentals</a:t>
            </a:r>
            <a:endParaRPr lang="en-US">
              <a:latin typeface="Calibri Light"/>
              <a:cs typeface="Calibri Light"/>
            </a:endParaRPr>
          </a:p>
          <a:p>
            <a:pPr lvl="1"/>
            <a:endParaRPr lang="en-US">
              <a:latin typeface="Calibri Light"/>
              <a:ea typeface="+mn-lt"/>
              <a:cs typeface="+mn-lt"/>
            </a:endParaRPr>
          </a:p>
          <a:p>
            <a:r>
              <a:rPr lang="en-US" sz="3200">
                <a:latin typeface="Calibri Light"/>
                <a:ea typeface="+mn-lt"/>
                <a:cs typeface="+mn-lt"/>
              </a:rPr>
              <a:t>Focus on </a:t>
            </a:r>
            <a:r>
              <a:rPr lang="en-US" sz="3200" b="1">
                <a:latin typeface="Calibri Light"/>
                <a:ea typeface="+mn-lt"/>
                <a:cs typeface="+mn-lt"/>
              </a:rPr>
              <a:t>process </a:t>
            </a:r>
            <a:r>
              <a:rPr lang="en-US" sz="3200">
                <a:latin typeface="Calibri Light"/>
                <a:ea typeface="+mn-lt"/>
                <a:cs typeface="+mn-lt"/>
              </a:rPr>
              <a:t>to perform actions</a:t>
            </a:r>
            <a:endParaRPr lang="en-US" b="1">
              <a:latin typeface="Calibri Light"/>
              <a:ea typeface="+mn-lt"/>
              <a:cs typeface="Calibri Light"/>
            </a:endParaRPr>
          </a:p>
          <a:p>
            <a:pPr marL="914400" lvl="1" indent="-457200">
              <a:buFont typeface="Arial"/>
              <a:buChar char="•"/>
            </a:pPr>
            <a:r>
              <a:rPr lang="en-US" sz="3200">
                <a:solidFill>
                  <a:srgbClr val="000000"/>
                </a:solidFill>
                <a:latin typeface="Calibri Light"/>
                <a:cs typeface="Calibri"/>
              </a:rPr>
              <a:t>Teach users high-level task planning</a:t>
            </a:r>
          </a:p>
          <a:p>
            <a:pPr lvl="1"/>
            <a:endParaRPr lang="en-US">
              <a:solidFill>
                <a:srgbClr val="000000"/>
              </a:solidFill>
              <a:latin typeface="Calibri Light"/>
              <a:cs typeface="Calibri"/>
            </a:endParaRPr>
          </a:p>
          <a:p>
            <a:r>
              <a:rPr lang="en-US" sz="3200">
                <a:solidFill>
                  <a:srgbClr val="000000"/>
                </a:solidFill>
                <a:latin typeface="Calibri Light"/>
                <a:cs typeface="Calibri"/>
              </a:rPr>
              <a:t>Use </a:t>
            </a:r>
            <a:r>
              <a:rPr lang="en-US" sz="3200" b="1">
                <a:solidFill>
                  <a:srgbClr val="000000"/>
                </a:solidFill>
                <a:latin typeface="Calibri Light"/>
                <a:cs typeface="Calibri"/>
              </a:rPr>
              <a:t>natural language</a:t>
            </a:r>
            <a:r>
              <a:rPr lang="en-US" sz="3200">
                <a:solidFill>
                  <a:srgbClr val="000000"/>
                </a:solidFill>
                <a:latin typeface="Calibri Light"/>
                <a:cs typeface="Calibri"/>
              </a:rPr>
              <a:t> instead of confusing technical language</a:t>
            </a:r>
          </a:p>
          <a:p>
            <a:endParaRPr lang="en-US" sz="3200">
              <a:solidFill>
                <a:srgbClr val="000000"/>
              </a:solidFill>
              <a:latin typeface="Calibri Light"/>
              <a:cs typeface="Calibri"/>
            </a:endParaRPr>
          </a:p>
          <a:p>
            <a:pPr>
              <a:buFont typeface="Arial"/>
            </a:pPr>
            <a:endParaRPr lang="en-US" sz="3200">
              <a:solidFill>
                <a:srgbClr val="000000"/>
              </a:solidFill>
              <a:latin typeface="Calibri Light"/>
              <a:cs typeface="Calibri"/>
            </a:endParaRPr>
          </a:p>
          <a:p>
            <a:pPr>
              <a:buFont typeface="Arial"/>
            </a:pPr>
            <a:endParaRPr lang="en-US" sz="3200">
              <a:solidFill>
                <a:srgbClr val="000000"/>
              </a:solidFill>
              <a:latin typeface="Calibri Light"/>
              <a:cs typeface="Calibri"/>
            </a:endParaRPr>
          </a:p>
          <a:p>
            <a:endParaRPr lang="en-US" sz="3200">
              <a:solidFill>
                <a:srgbClr val="000000"/>
              </a:solidFill>
              <a:latin typeface="Calibri Light"/>
              <a:cs typeface="Calibri"/>
            </a:endParaRPr>
          </a:p>
          <a:p>
            <a:pPr marL="457200" indent="-457200">
              <a:buFont typeface="Arial"/>
              <a:buChar char="•"/>
            </a:pPr>
            <a:endParaRPr lang="en-US" sz="3200" b="1">
              <a:solidFill>
                <a:srgbClr val="000000"/>
              </a:solidFill>
              <a:latin typeface="Calibri Light"/>
              <a:cs typeface="Calibri"/>
            </a:endParaRPr>
          </a:p>
          <a:p>
            <a:endParaRPr lang="en-US" sz="3200">
              <a:solidFill>
                <a:srgbClr val="ED7D31"/>
              </a:solidFill>
              <a:latin typeface="Calibri Light"/>
              <a:cs typeface="Arial"/>
            </a:endParaRPr>
          </a:p>
          <a:p>
            <a:endParaRPr lang="en-US" sz="3200">
              <a:solidFill>
                <a:srgbClr val="ED7D31"/>
              </a:solidFill>
              <a:latin typeface="Calibri"/>
              <a:cs typeface="Calibri"/>
            </a:endParaRPr>
          </a:p>
          <a:p>
            <a:endParaRPr lang="en-US" sz="2800">
              <a:latin typeface="Calibri Light"/>
              <a:cs typeface="Calibri"/>
            </a:endParaRPr>
          </a:p>
          <a:p>
            <a:pPr>
              <a:buChar char="•"/>
            </a:pPr>
            <a:endParaRPr lang="en-US" sz="2800">
              <a:latin typeface="Calibri Light"/>
              <a:cs typeface="Arial"/>
            </a:endParaRPr>
          </a:p>
          <a:p>
            <a:pPr>
              <a:buChar char="•"/>
            </a:pPr>
            <a:endParaRPr lang="en-US" sz="2800">
              <a:latin typeface="Calibri Light"/>
              <a:cs typeface="Arial"/>
            </a:endParaRPr>
          </a:p>
          <a:p>
            <a:pPr>
              <a:buChar char="•"/>
            </a:pPr>
            <a:endParaRPr lang="en-US" sz="2800">
              <a:latin typeface="Calibri Light"/>
              <a:cs typeface="Arial"/>
            </a:endParaRPr>
          </a:p>
          <a:p>
            <a:endParaRPr lang="en-US" sz="2800">
              <a:latin typeface="Calibri Light"/>
              <a:cs typeface="Arial"/>
            </a:endParaRPr>
          </a:p>
        </p:txBody>
      </p:sp>
      <p:pic>
        <p:nvPicPr>
          <p:cNvPr id="4" name="Graphic 12" descr="Classroom with solid fill">
            <a:extLst>
              <a:ext uri="{FF2B5EF4-FFF2-40B4-BE49-F238E27FC236}">
                <a16:creationId xmlns:a16="http://schemas.microsoft.com/office/drawing/2014/main" id="{7B6CB952-5138-D69F-6570-37071B690AF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244" y="137625"/>
            <a:ext cx="933239" cy="946505"/>
          </a:xfrm>
          <a:prstGeom prst="rect">
            <a:avLst/>
          </a:prstGeom>
        </p:spPr>
      </p:pic>
      <p:pic>
        <p:nvPicPr>
          <p:cNvPr id="2" name="Picture 8" descr="Graphical user interface, text, application, chat or text message&#10;&#10;Description automatically generated">
            <a:extLst>
              <a:ext uri="{FF2B5EF4-FFF2-40B4-BE49-F238E27FC236}">
                <a16:creationId xmlns:a16="http://schemas.microsoft.com/office/drawing/2014/main" id="{BA70CDAC-69D8-781A-5192-2F62A8513F23}"/>
              </a:ext>
            </a:extLst>
          </p:cNvPr>
          <p:cNvPicPr>
            <a:picLocks noChangeAspect="1"/>
          </p:cNvPicPr>
          <p:nvPr/>
        </p:nvPicPr>
        <p:blipFill>
          <a:blip r:embed="rId5"/>
          <a:stretch>
            <a:fillRect/>
          </a:stretch>
        </p:blipFill>
        <p:spPr>
          <a:xfrm>
            <a:off x="6193536" y="4378373"/>
            <a:ext cx="2913888" cy="1984406"/>
          </a:xfrm>
          <a:prstGeom prst="rect">
            <a:avLst/>
          </a:prstGeom>
        </p:spPr>
      </p:pic>
      <p:pic>
        <p:nvPicPr>
          <p:cNvPr id="9" name="Picture 12" descr="Text&#10;&#10;Description automatically generated">
            <a:extLst>
              <a:ext uri="{FF2B5EF4-FFF2-40B4-BE49-F238E27FC236}">
                <a16:creationId xmlns:a16="http://schemas.microsoft.com/office/drawing/2014/main" id="{35CA2C47-80B9-A8BB-702F-AC5D30A4E1F8}"/>
              </a:ext>
            </a:extLst>
          </p:cNvPr>
          <p:cNvPicPr>
            <a:picLocks noChangeAspect="1"/>
          </p:cNvPicPr>
          <p:nvPr/>
        </p:nvPicPr>
        <p:blipFill rotWithShape="1">
          <a:blip r:embed="rId6"/>
          <a:srcRect r="38854" b="-376"/>
          <a:stretch/>
        </p:blipFill>
        <p:spPr>
          <a:xfrm>
            <a:off x="1987296" y="4555085"/>
            <a:ext cx="2993141" cy="1630994"/>
          </a:xfrm>
          <a:prstGeom prst="rect">
            <a:avLst/>
          </a:prstGeom>
        </p:spPr>
      </p:pic>
      <p:cxnSp>
        <p:nvCxnSpPr>
          <p:cNvPr id="13" name="Straight Arrow Connector 12">
            <a:extLst>
              <a:ext uri="{FF2B5EF4-FFF2-40B4-BE49-F238E27FC236}">
                <a16:creationId xmlns:a16="http://schemas.microsoft.com/office/drawing/2014/main" id="{EC15C40E-DF43-192A-19F9-F1A44B9395B0}"/>
              </a:ext>
            </a:extLst>
          </p:cNvPr>
          <p:cNvCxnSpPr/>
          <p:nvPr/>
        </p:nvCxnSpPr>
        <p:spPr>
          <a:xfrm>
            <a:off x="5157216" y="5367528"/>
            <a:ext cx="1133856" cy="0"/>
          </a:xfrm>
          <a:prstGeom prst="straightConnector1">
            <a:avLst/>
          </a:prstGeom>
          <a:ln w="57150">
            <a:solidFill>
              <a:srgbClr val="5E53BD"/>
            </a:solidFill>
            <a:tailEnd type="triangle"/>
          </a:ln>
        </p:spPr>
        <p:style>
          <a:lnRef idx="1">
            <a:schemeClr val="accent1"/>
          </a:lnRef>
          <a:fillRef idx="0">
            <a:schemeClr val="accent1"/>
          </a:fillRef>
          <a:effectRef idx="0">
            <a:schemeClr val="accent1"/>
          </a:effectRef>
          <a:fontRef idx="minor">
            <a:schemeClr val="tx1"/>
          </a:fontRef>
        </p:style>
      </p:cxnSp>
      <p:pic>
        <p:nvPicPr>
          <p:cNvPr id="15" name="Picture 5" descr="A picture containing text, device&#10;&#10;Description automatically generated">
            <a:extLst>
              <a:ext uri="{FF2B5EF4-FFF2-40B4-BE49-F238E27FC236}">
                <a16:creationId xmlns:a16="http://schemas.microsoft.com/office/drawing/2014/main" id="{617AC89F-9B79-BEDB-ACEC-DF2B41637B3B}"/>
              </a:ext>
            </a:extLst>
          </p:cNvPr>
          <p:cNvPicPr>
            <a:picLocks noChangeAspect="1"/>
          </p:cNvPicPr>
          <p:nvPr/>
        </p:nvPicPr>
        <p:blipFill>
          <a:blip r:embed="rId7"/>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662163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568986D-6B30-703D-AEF7-73F88E8F33D3}"/>
              </a:ext>
            </a:extLst>
          </p:cNvPr>
          <p:cNvSpPr>
            <a:spLocks noGrp="1"/>
          </p:cNvSpPr>
          <p:nvPr>
            <p:ph type="title"/>
          </p:nvPr>
        </p:nvSpPr>
        <p:spPr>
          <a:xfrm>
            <a:off x="3738631" y="-1212217"/>
            <a:ext cx="4719558" cy="3728192"/>
          </a:xfrm>
        </p:spPr>
        <p:txBody>
          <a:bodyPr>
            <a:normAutofit/>
          </a:bodyPr>
          <a:lstStyle/>
          <a:p>
            <a:r>
              <a:rPr lang="en-US" sz="4800" b="1">
                <a:latin typeface="Calibri"/>
                <a:cs typeface="Calibri Light"/>
              </a:rPr>
              <a:t>Introducing </a:t>
            </a:r>
            <a:r>
              <a:rPr lang="en-US" sz="4800" b="1">
                <a:solidFill>
                  <a:srgbClr val="FF4747"/>
                </a:solidFill>
                <a:latin typeface="Calibri"/>
                <a:cs typeface="Calibri Light"/>
              </a:rPr>
              <a:t>J</a:t>
            </a:r>
            <a:r>
              <a:rPr lang="en-US" sz="4800" b="1">
                <a:solidFill>
                  <a:srgbClr val="6D9CED"/>
                </a:solidFill>
                <a:latin typeface="Calibri"/>
                <a:cs typeface="Calibri Light"/>
              </a:rPr>
              <a:t>E</a:t>
            </a:r>
            <a:r>
              <a:rPr lang="en-US" sz="4800" b="1">
                <a:solidFill>
                  <a:srgbClr val="359C6D"/>
                </a:solidFill>
                <a:latin typeface="Calibri"/>
                <a:cs typeface="Calibri Light"/>
              </a:rPr>
              <a:t>D</a:t>
            </a:r>
            <a:r>
              <a:rPr lang="en-US" sz="4800" b="1">
                <a:solidFill>
                  <a:schemeClr val="accent2"/>
                </a:solidFill>
                <a:latin typeface="Calibri"/>
                <a:cs typeface="Calibri Light"/>
              </a:rPr>
              <a:t>A</a:t>
            </a:r>
            <a:r>
              <a:rPr lang="en-US" sz="4800" b="1">
                <a:solidFill>
                  <a:srgbClr val="7030A0"/>
                </a:solidFill>
                <a:latin typeface="Calibri"/>
                <a:cs typeface="Calibri Light"/>
              </a:rPr>
              <a:t>I</a:t>
            </a:r>
          </a:p>
        </p:txBody>
      </p:sp>
      <p:sp>
        <p:nvSpPr>
          <p:cNvPr id="27" name="Rectangle 26">
            <a:extLst>
              <a:ext uri="{FF2B5EF4-FFF2-40B4-BE49-F238E27FC236}">
                <a16:creationId xmlns:a16="http://schemas.microsoft.com/office/drawing/2014/main" id="{F8046472-98C7-82E5-72C9-53258D668207}"/>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64BCF473-C68C-C62E-BE83-DB6B4F4C60D3}"/>
              </a:ext>
            </a:extLst>
          </p:cNvPr>
          <p:cNvSpPr txBox="1">
            <a:spLocks/>
          </p:cNvSpPr>
          <p:nvPr/>
        </p:nvSpPr>
        <p:spPr>
          <a:xfrm>
            <a:off x="6781376" y="133107"/>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Calibri"/>
                <a:cs typeface="Calibri Light"/>
              </a:rPr>
              <a:t>J</a:t>
            </a:r>
          </a:p>
        </p:txBody>
      </p:sp>
      <p:sp>
        <p:nvSpPr>
          <p:cNvPr id="7" name="Title 1">
            <a:extLst>
              <a:ext uri="{FF2B5EF4-FFF2-40B4-BE49-F238E27FC236}">
                <a16:creationId xmlns:a16="http://schemas.microsoft.com/office/drawing/2014/main" id="{6C31E572-3126-6860-17E4-3A054C885799}"/>
              </a:ext>
            </a:extLst>
          </p:cNvPr>
          <p:cNvSpPr txBox="1">
            <a:spLocks/>
          </p:cNvSpPr>
          <p:nvPr/>
        </p:nvSpPr>
        <p:spPr>
          <a:xfrm>
            <a:off x="6991583" y="133106"/>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Calibri"/>
                <a:cs typeface="Calibri Light"/>
              </a:rPr>
              <a:t>E</a:t>
            </a:r>
          </a:p>
        </p:txBody>
      </p:sp>
      <p:sp>
        <p:nvSpPr>
          <p:cNvPr id="8" name="Title 1">
            <a:extLst>
              <a:ext uri="{FF2B5EF4-FFF2-40B4-BE49-F238E27FC236}">
                <a16:creationId xmlns:a16="http://schemas.microsoft.com/office/drawing/2014/main" id="{D7B3AF11-43B5-BB76-B34E-1A389CAA0623}"/>
              </a:ext>
            </a:extLst>
          </p:cNvPr>
          <p:cNvSpPr txBox="1">
            <a:spLocks/>
          </p:cNvSpPr>
          <p:nvPr/>
        </p:nvSpPr>
        <p:spPr>
          <a:xfrm>
            <a:off x="7280616" y="133105"/>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Calibri"/>
                <a:cs typeface="Calibri Light"/>
              </a:rPr>
              <a:t>D</a:t>
            </a:r>
          </a:p>
        </p:txBody>
      </p:sp>
      <p:sp>
        <p:nvSpPr>
          <p:cNvPr id="11" name="Title 1">
            <a:extLst>
              <a:ext uri="{FF2B5EF4-FFF2-40B4-BE49-F238E27FC236}">
                <a16:creationId xmlns:a16="http://schemas.microsoft.com/office/drawing/2014/main" id="{B6D0AB37-634B-B01A-FE2C-4782F23D3BFC}"/>
              </a:ext>
            </a:extLst>
          </p:cNvPr>
          <p:cNvSpPr txBox="1">
            <a:spLocks/>
          </p:cNvSpPr>
          <p:nvPr/>
        </p:nvSpPr>
        <p:spPr>
          <a:xfrm>
            <a:off x="7664243" y="133104"/>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Calibri"/>
                <a:cs typeface="Calibri Light"/>
              </a:rPr>
              <a:t>A</a:t>
            </a:r>
          </a:p>
        </p:txBody>
      </p:sp>
      <p:sp>
        <p:nvSpPr>
          <p:cNvPr id="12" name="Title 1">
            <a:extLst>
              <a:ext uri="{FF2B5EF4-FFF2-40B4-BE49-F238E27FC236}">
                <a16:creationId xmlns:a16="http://schemas.microsoft.com/office/drawing/2014/main" id="{1FF56F0F-C09F-B774-85C2-425E47AEF5D4}"/>
              </a:ext>
            </a:extLst>
          </p:cNvPr>
          <p:cNvSpPr txBox="1">
            <a:spLocks/>
          </p:cNvSpPr>
          <p:nvPr/>
        </p:nvSpPr>
        <p:spPr>
          <a:xfrm>
            <a:off x="8042615" y="133103"/>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a:latin typeface="Calibri"/>
                <a:cs typeface="Calibri Light"/>
              </a:rPr>
              <a:t>I</a:t>
            </a:r>
          </a:p>
        </p:txBody>
      </p:sp>
      <p:pic>
        <p:nvPicPr>
          <p:cNvPr id="17" name="Picture 5" descr="A picture containing text, device&#10;&#10;Description automatically generated">
            <a:extLst>
              <a:ext uri="{FF2B5EF4-FFF2-40B4-BE49-F238E27FC236}">
                <a16:creationId xmlns:a16="http://schemas.microsoft.com/office/drawing/2014/main" id="{14C63F20-C0F8-C522-9FED-3DFE9ACB7102}"/>
              </a:ext>
            </a:extLst>
          </p:cNvPr>
          <p:cNvPicPr>
            <a:picLocks noChangeAspect="1"/>
          </p:cNvPicPr>
          <p:nvPr/>
        </p:nvPicPr>
        <p:blipFill>
          <a:blip r:embed="rId2"/>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1423641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D568986D-6B30-703D-AEF7-73F88E8F33D3}"/>
              </a:ext>
            </a:extLst>
          </p:cNvPr>
          <p:cNvSpPr>
            <a:spLocks noGrp="1"/>
          </p:cNvSpPr>
          <p:nvPr>
            <p:ph type="title"/>
          </p:nvPr>
        </p:nvSpPr>
        <p:spPr>
          <a:xfrm>
            <a:off x="3738631" y="-1254258"/>
            <a:ext cx="4719558" cy="3728192"/>
          </a:xfrm>
        </p:spPr>
        <p:txBody>
          <a:bodyPr>
            <a:normAutofit/>
          </a:bodyPr>
          <a:lstStyle/>
          <a:p>
            <a:r>
              <a:rPr lang="en-US" sz="4800" b="1">
                <a:latin typeface="Calibri"/>
                <a:cs typeface="Calibri Light"/>
              </a:rPr>
              <a:t>Introducing JEDAI</a:t>
            </a:r>
          </a:p>
        </p:txBody>
      </p:sp>
      <p:sp>
        <p:nvSpPr>
          <p:cNvPr id="27" name="Rectangle 26">
            <a:extLst>
              <a:ext uri="{FF2B5EF4-FFF2-40B4-BE49-F238E27FC236}">
                <a16:creationId xmlns:a16="http://schemas.microsoft.com/office/drawing/2014/main" id="{F8046472-98C7-82E5-72C9-53258D668207}"/>
              </a:ext>
            </a:extLst>
          </p:cNvPr>
          <p:cNvSpPr/>
          <p:nvPr/>
        </p:nvSpPr>
        <p:spPr>
          <a:xfrm flipV="1">
            <a:off x="144613" y="6485342"/>
            <a:ext cx="10968350" cy="3337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E549E846-B581-21D3-6FB4-0F19AC32FAEB}"/>
              </a:ext>
            </a:extLst>
          </p:cNvPr>
          <p:cNvSpPr txBox="1">
            <a:spLocks/>
          </p:cNvSpPr>
          <p:nvPr/>
        </p:nvSpPr>
        <p:spPr>
          <a:xfrm>
            <a:off x="2517865" y="2155824"/>
            <a:ext cx="7162774" cy="13382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bg1"/>
                </a:solidFill>
                <a:latin typeface="Calibri Light"/>
                <a:cs typeface="Calibri Light"/>
              </a:rPr>
              <a:t>J</a:t>
            </a:r>
            <a:r>
              <a:rPr lang="en-US" sz="4000" b="1">
                <a:latin typeface="Calibri Light"/>
                <a:cs typeface="Calibri Light"/>
              </a:rPr>
              <a:t>EDAI </a:t>
            </a:r>
            <a:r>
              <a:rPr lang="en-US" sz="4000" b="1">
                <a:solidFill>
                  <a:schemeClr val="bg1"/>
                </a:solidFill>
                <a:latin typeface="Calibri Light"/>
                <a:cs typeface="Calibri Light"/>
              </a:rPr>
              <a:t>E</a:t>
            </a:r>
            <a:r>
              <a:rPr lang="en-US" sz="4000" b="1">
                <a:latin typeface="Calibri Light"/>
                <a:cs typeface="Calibri Light"/>
              </a:rPr>
              <a:t>xplains</a:t>
            </a:r>
            <a:r>
              <a:rPr lang="en-US" sz="4000" b="1">
                <a:solidFill>
                  <a:schemeClr val="bg1"/>
                </a:solidFill>
                <a:latin typeface="Calibri Light"/>
                <a:cs typeface="Calibri Light"/>
              </a:rPr>
              <a:t> D</a:t>
            </a:r>
            <a:r>
              <a:rPr lang="en-US" sz="4000" b="1">
                <a:latin typeface="Calibri Light"/>
                <a:cs typeface="Calibri Light"/>
              </a:rPr>
              <a:t>ecision-Making </a:t>
            </a:r>
            <a:r>
              <a:rPr lang="en-US" sz="4000" b="1">
                <a:solidFill>
                  <a:schemeClr val="bg1"/>
                </a:solidFill>
                <a:latin typeface="Calibri Light"/>
                <a:cs typeface="Calibri Light"/>
              </a:rPr>
              <a:t>AI</a:t>
            </a:r>
            <a:endParaRPr lang="en-US">
              <a:solidFill>
                <a:schemeClr val="bg1"/>
              </a:solidFill>
              <a:latin typeface="Calibri Light"/>
              <a:cs typeface="Calibri Light"/>
            </a:endParaRPr>
          </a:p>
        </p:txBody>
      </p:sp>
      <p:sp>
        <p:nvSpPr>
          <p:cNvPr id="3" name="Title 1">
            <a:extLst>
              <a:ext uri="{FF2B5EF4-FFF2-40B4-BE49-F238E27FC236}">
                <a16:creationId xmlns:a16="http://schemas.microsoft.com/office/drawing/2014/main" id="{EE956672-1079-312C-EEA9-BA8E2B6B8A4F}"/>
              </a:ext>
            </a:extLst>
          </p:cNvPr>
          <p:cNvSpPr txBox="1">
            <a:spLocks/>
          </p:cNvSpPr>
          <p:nvPr/>
        </p:nvSpPr>
        <p:spPr>
          <a:xfrm>
            <a:off x="2514176" y="2303493"/>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FF0000"/>
                </a:solidFill>
                <a:latin typeface="Calibri Light"/>
                <a:cs typeface="Calibri Light"/>
              </a:rPr>
              <a:t>J</a:t>
            </a:r>
          </a:p>
        </p:txBody>
      </p:sp>
      <p:sp>
        <p:nvSpPr>
          <p:cNvPr id="6" name="Title 1">
            <a:extLst>
              <a:ext uri="{FF2B5EF4-FFF2-40B4-BE49-F238E27FC236}">
                <a16:creationId xmlns:a16="http://schemas.microsoft.com/office/drawing/2014/main" id="{7FA6D972-C564-3485-4557-C80A2EBA07A3}"/>
              </a:ext>
            </a:extLst>
          </p:cNvPr>
          <p:cNvSpPr txBox="1">
            <a:spLocks/>
          </p:cNvSpPr>
          <p:nvPr/>
        </p:nvSpPr>
        <p:spPr>
          <a:xfrm>
            <a:off x="3728120" y="2303492"/>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1"/>
                </a:solidFill>
                <a:latin typeface="Calibri Light"/>
                <a:cs typeface="Calibri Light"/>
              </a:rPr>
              <a:t>E</a:t>
            </a:r>
          </a:p>
        </p:txBody>
      </p:sp>
      <p:sp>
        <p:nvSpPr>
          <p:cNvPr id="8" name="Title 1">
            <a:extLst>
              <a:ext uri="{FF2B5EF4-FFF2-40B4-BE49-F238E27FC236}">
                <a16:creationId xmlns:a16="http://schemas.microsoft.com/office/drawing/2014/main" id="{C3EA6FE6-E7E9-BE59-49D4-0DFD61286153}"/>
              </a:ext>
            </a:extLst>
          </p:cNvPr>
          <p:cNvSpPr txBox="1">
            <a:spLocks/>
          </p:cNvSpPr>
          <p:nvPr/>
        </p:nvSpPr>
        <p:spPr>
          <a:xfrm>
            <a:off x="5483348" y="2303491"/>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359C6D"/>
                </a:solidFill>
                <a:latin typeface="Calibri Light"/>
                <a:cs typeface="Calibri Light"/>
              </a:rPr>
              <a:t>D</a:t>
            </a:r>
          </a:p>
        </p:txBody>
      </p:sp>
      <p:sp>
        <p:nvSpPr>
          <p:cNvPr id="10" name="Title 1">
            <a:extLst>
              <a:ext uri="{FF2B5EF4-FFF2-40B4-BE49-F238E27FC236}">
                <a16:creationId xmlns:a16="http://schemas.microsoft.com/office/drawing/2014/main" id="{319D71A9-7FD9-B720-D40E-8B0C5BD9A4E5}"/>
              </a:ext>
            </a:extLst>
          </p:cNvPr>
          <p:cNvSpPr txBox="1">
            <a:spLocks/>
          </p:cNvSpPr>
          <p:nvPr/>
        </p:nvSpPr>
        <p:spPr>
          <a:xfrm>
            <a:off x="9009567" y="2303490"/>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chemeClr val="accent2"/>
                </a:solidFill>
                <a:ea typeface="+mj-lt"/>
                <a:cs typeface="+mj-lt"/>
              </a:rPr>
              <a:t>A</a:t>
            </a:r>
            <a:endParaRPr lang="en-US" sz="4000">
              <a:solidFill>
                <a:schemeClr val="accent2"/>
              </a:solidFill>
              <a:ea typeface="+mj-lt"/>
              <a:cs typeface="+mj-lt"/>
            </a:endParaRPr>
          </a:p>
        </p:txBody>
      </p:sp>
      <p:sp>
        <p:nvSpPr>
          <p:cNvPr id="12" name="Title 1">
            <a:extLst>
              <a:ext uri="{FF2B5EF4-FFF2-40B4-BE49-F238E27FC236}">
                <a16:creationId xmlns:a16="http://schemas.microsoft.com/office/drawing/2014/main" id="{F493EE4A-1901-964C-EE98-96585FE1D74E}"/>
              </a:ext>
            </a:extLst>
          </p:cNvPr>
          <p:cNvSpPr txBox="1">
            <a:spLocks/>
          </p:cNvSpPr>
          <p:nvPr/>
        </p:nvSpPr>
        <p:spPr>
          <a:xfrm>
            <a:off x="9303856" y="2303489"/>
            <a:ext cx="1051448" cy="103754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a:solidFill>
                  <a:srgbClr val="7030A0"/>
                </a:solidFill>
                <a:ea typeface="+mj-lt"/>
                <a:cs typeface="+mj-lt"/>
              </a:rPr>
              <a:t>I</a:t>
            </a:r>
            <a:endParaRPr lang="en-US" sz="4000">
              <a:cs typeface="Calibri Light"/>
            </a:endParaRPr>
          </a:p>
        </p:txBody>
      </p:sp>
      <p:pic>
        <p:nvPicPr>
          <p:cNvPr id="13" name="Graphic 13" descr="Ui Ux outline">
            <a:extLst>
              <a:ext uri="{FF2B5EF4-FFF2-40B4-BE49-F238E27FC236}">
                <a16:creationId xmlns:a16="http://schemas.microsoft.com/office/drawing/2014/main" id="{0AA85D97-D485-2E3E-2EF0-D5936D27C50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92566" y="3628696"/>
            <a:ext cx="2406868" cy="2401613"/>
          </a:xfrm>
          <a:prstGeom prst="rect">
            <a:avLst/>
          </a:prstGeom>
        </p:spPr>
      </p:pic>
      <p:pic>
        <p:nvPicPr>
          <p:cNvPr id="16" name="Picture 5" descr="A picture containing text, device&#10;&#10;Description automatically generated">
            <a:extLst>
              <a:ext uri="{FF2B5EF4-FFF2-40B4-BE49-F238E27FC236}">
                <a16:creationId xmlns:a16="http://schemas.microsoft.com/office/drawing/2014/main" id="{AFEBADB5-FBB5-4A3A-4D34-1288503B7CCD}"/>
              </a:ext>
            </a:extLst>
          </p:cNvPr>
          <p:cNvPicPr>
            <a:picLocks noChangeAspect="1"/>
          </p:cNvPicPr>
          <p:nvPr/>
        </p:nvPicPr>
        <p:blipFill>
          <a:blip r:embed="rId4"/>
          <a:stretch>
            <a:fillRect/>
          </a:stretch>
        </p:blipFill>
        <p:spPr>
          <a:xfrm>
            <a:off x="11273862" y="5411772"/>
            <a:ext cx="841161" cy="1448172"/>
          </a:xfrm>
          <a:prstGeom prst="rect">
            <a:avLst/>
          </a:prstGeom>
        </p:spPr>
      </p:pic>
    </p:spTree>
    <p:extLst>
      <p:ext uri="{BB962C8B-B14F-4D97-AF65-F5344CB8AC3E}">
        <p14:creationId xmlns:p14="http://schemas.microsoft.com/office/powerpoint/2010/main" val="2358292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648</Words>
  <Application>Microsoft Office PowerPoint</Application>
  <PresentationFormat>Widescreen</PresentationFormat>
  <Paragraphs>112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Arial,Sans-Serif</vt:lpstr>
      <vt:lpstr>Calibri</vt:lpstr>
      <vt:lpstr>Calibri Light</vt:lpstr>
      <vt:lpstr>Söhne</vt:lpstr>
      <vt:lpstr>office theme</vt:lpstr>
      <vt:lpstr>Khushi Patel, Namita Shah Mentored by Dr. Siddharth Srivastava 2023 Arizona Space Grant Symposium April 22nd, 2023 </vt:lpstr>
      <vt:lpstr>Project Overview</vt:lpstr>
      <vt:lpstr>Background</vt:lpstr>
      <vt:lpstr>PowerPoint Presentation</vt:lpstr>
      <vt:lpstr>PowerPoint Presentation</vt:lpstr>
      <vt:lpstr>PowerPoint Presentation</vt:lpstr>
      <vt:lpstr>PowerPoint Presentation</vt:lpstr>
      <vt:lpstr>Introducing JEDAI</vt:lpstr>
      <vt:lpstr>Introducing JEDAI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vt:lpstr>
      <vt:lpstr>Results and Significance</vt:lpstr>
      <vt:lpstr>Future Work</vt:lpstr>
      <vt:lpstr>Acknowledgements</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 Coe</dc:creator>
  <cp:lastModifiedBy>Coe, Michelle A - (macoe)</cp:lastModifiedBy>
  <cp:revision>102</cp:revision>
  <dcterms:created xsi:type="dcterms:W3CDTF">2023-03-30T01:11:22Z</dcterms:created>
  <dcterms:modified xsi:type="dcterms:W3CDTF">2023-04-14T18:14:15Z</dcterms:modified>
</cp:coreProperties>
</file>